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0" r:id="rId4"/>
    <p:sldId id="258"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B2798D-2A6E-40BF-8DFE-4248963011C0}" v="1" dt="2024-02-07T01:41:37.9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96" autoAdjust="0"/>
    <p:restoredTop sz="93557" autoAdjust="0"/>
  </p:normalViewPr>
  <p:slideViewPr>
    <p:cSldViewPr snapToGrid="0">
      <p:cViewPr varScale="1">
        <p:scale>
          <a:sx n="103" d="100"/>
          <a:sy n="103" d="100"/>
        </p:scale>
        <p:origin x="464" y="68"/>
      </p:cViewPr>
      <p:guideLst/>
    </p:cSldViewPr>
  </p:slideViewPr>
  <p:outlineViewPr>
    <p:cViewPr>
      <p:scale>
        <a:sx n="33" d="100"/>
        <a:sy n="33" d="100"/>
      </p:scale>
      <p:origin x="0" y="-802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 Mahoney" userId="8be4dd9d9bd97828" providerId="LiveId" clId="{22B2798D-2A6E-40BF-8DFE-4248963011C0}"/>
    <pc:docChg chg="modSld">
      <pc:chgData name="Joe Mahoney" userId="8be4dd9d9bd97828" providerId="LiveId" clId="{22B2798D-2A6E-40BF-8DFE-4248963011C0}" dt="2024-02-07T01:41:37.930" v="0" actId="20577"/>
      <pc:docMkLst>
        <pc:docMk/>
      </pc:docMkLst>
      <pc:sldChg chg="modSp">
        <pc:chgData name="Joe Mahoney" userId="8be4dd9d9bd97828" providerId="LiveId" clId="{22B2798D-2A6E-40BF-8DFE-4248963011C0}" dt="2024-02-07T01:41:37.930" v="0" actId="20577"/>
        <pc:sldMkLst>
          <pc:docMk/>
          <pc:sldMk cId="900413203" sldId="270"/>
        </pc:sldMkLst>
        <pc:spChg chg="mod">
          <ac:chgData name="Joe Mahoney" userId="8be4dd9d9bd97828" providerId="LiveId" clId="{22B2798D-2A6E-40BF-8DFE-4248963011C0}" dt="2024-02-07T01:41:37.930" v="0" actId="20577"/>
          <ac:spMkLst>
            <pc:docMk/>
            <pc:sldMk cId="900413203" sldId="270"/>
            <ac:spMk id="3" creationId="{73DF49DB-8312-B750-FFAD-AC69D01D618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961715-78C8-4A82-9206-135FCD93E8BF}" type="datetimeFigureOut">
              <a:rPr lang="en-US" smtClean="0"/>
              <a:t>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3F4D1A-E26A-4693-B370-B8B25D539E1A}" type="slidenum">
              <a:rPr lang="en-US" smtClean="0"/>
              <a:t>‹#›</a:t>
            </a:fld>
            <a:endParaRPr lang="en-US"/>
          </a:p>
        </p:txBody>
      </p:sp>
    </p:spTree>
    <p:extLst>
      <p:ext uri="{BB962C8B-B14F-4D97-AF65-F5344CB8AC3E}">
        <p14:creationId xmlns:p14="http://schemas.microsoft.com/office/powerpoint/2010/main" val="3792652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I have given you an overview of the overarching theoretical framework of this paper, let me go a little bit into detail. </a:t>
            </a:r>
          </a:p>
          <a:p>
            <a:r>
              <a:rPr lang="en-US" dirty="0"/>
              <a:t>So, the article starts off by explaining that in a capitalistic society resources are owned and allocated by nongovernmental institutions like firms and markets. Within these institutions, resource owners increase productivity through cooperative specialization and production. A concept that is central to our discussion.</a:t>
            </a:r>
          </a:p>
          <a:p>
            <a:r>
              <a:rPr lang="en-US" dirty="0"/>
              <a:t>A perfect example of this idea, which the authors refer to as Team Production is two men whose job is to jointly lift cargo into trucks.  </a:t>
            </a:r>
          </a:p>
          <a:p>
            <a:r>
              <a:rPr lang="en-US" dirty="0"/>
              <a:t>The article argues that it is very difficult to measure individual contributions to team production. Yes, arguably you could observe behavior of individual inputs by looking at things like which of the two men is quickest at bending down to pick up the next cargo or the angle at which the cargo is held between the two or even the number of breaks each man needs.  </a:t>
            </a:r>
          </a:p>
          <a:p>
            <a:r>
              <a:rPr lang="en-US" dirty="0"/>
              <a:t>But the point is that w</a:t>
            </a:r>
            <a:r>
              <a:rPr lang="en-US" sz="1200" b="0" i="0" u="none" strike="noStrike" kern="1200" baseline="0" dirty="0">
                <a:solidFill>
                  <a:schemeClr val="tx1"/>
                </a:solidFill>
                <a:latin typeface="+mn-lt"/>
                <a:ea typeface="+mn-ea"/>
                <a:cs typeface="+mn-cs"/>
              </a:rPr>
              <a:t>ith team production it is difficult, solely by observing total output, to either define or determine each individual’s contribution. </a:t>
            </a:r>
          </a:p>
          <a:p>
            <a:r>
              <a:rPr lang="en-US" sz="1200" b="0" i="0" u="none" strike="noStrike" kern="1200" baseline="0" dirty="0">
                <a:solidFill>
                  <a:schemeClr val="tx1"/>
                </a:solidFill>
                <a:latin typeface="+mn-lt"/>
                <a:ea typeface="+mn-ea"/>
                <a:cs typeface="+mn-cs"/>
              </a:rPr>
              <a:t>The reason for this can be explained by the fact that the output is yielded by a team and it is not a sum of separable outputs of each of the members. </a:t>
            </a: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C3F4D1A-E26A-4693-B370-B8B25D539E1A}" type="slidenum">
              <a:rPr lang="en-US" smtClean="0"/>
              <a:t>2</a:t>
            </a:fld>
            <a:endParaRPr lang="en-US"/>
          </a:p>
        </p:txBody>
      </p:sp>
    </p:spTree>
    <p:extLst>
      <p:ext uri="{BB962C8B-B14F-4D97-AF65-F5344CB8AC3E}">
        <p14:creationId xmlns:p14="http://schemas.microsoft.com/office/powerpoint/2010/main" val="947946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Lastly, the article explores the idea of firms as specialized market institutions. The authors state that the firm is a device for enhancing competition among sets of input resources as well as a device for more efficiently rewarding these inputs. </a:t>
            </a:r>
          </a:p>
          <a:p>
            <a:r>
              <a:rPr lang="en-US" dirty="0"/>
              <a:t>The firm therefore serves as a highly specialized surrogate market.</a:t>
            </a:r>
          </a:p>
          <a:p>
            <a:r>
              <a:rPr lang="en-US" dirty="0"/>
              <a:t>In fact, the employer acquires superior information about input’s productive talents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Which helps employer’s market hiring efficiency and allows for </a:t>
            </a:r>
            <a:r>
              <a:rPr lang="en-US" dirty="0">
                <a:latin typeface="Abadi" panose="020B0604020104020204" pitchFamily="34" charset="0"/>
              </a:rPr>
              <a:t>opportunities for profitable team production to be ascertained more economically and more accurately.</a:t>
            </a:r>
          </a:p>
          <a:p>
            <a:endParaRPr lang="en-US" dirty="0"/>
          </a:p>
        </p:txBody>
      </p:sp>
      <p:sp>
        <p:nvSpPr>
          <p:cNvPr id="4" name="Slide Number Placeholder 3"/>
          <p:cNvSpPr>
            <a:spLocks noGrp="1"/>
          </p:cNvSpPr>
          <p:nvPr>
            <p:ph type="sldNum" sz="quarter" idx="5"/>
          </p:nvPr>
        </p:nvSpPr>
        <p:spPr/>
        <p:txBody>
          <a:bodyPr/>
          <a:lstStyle/>
          <a:p>
            <a:fld id="{DC3F4D1A-E26A-4693-B370-B8B25D539E1A}" type="slidenum">
              <a:rPr lang="en-US" smtClean="0"/>
              <a:t>11</a:t>
            </a:fld>
            <a:endParaRPr lang="en-US"/>
          </a:p>
        </p:txBody>
      </p:sp>
    </p:spTree>
    <p:extLst>
      <p:ext uri="{BB962C8B-B14F-4D97-AF65-F5344CB8AC3E}">
        <p14:creationId xmlns:p14="http://schemas.microsoft.com/office/powerpoint/2010/main" val="1333471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concluding section of this article makes the strong arguments that: </a:t>
            </a:r>
          </a:p>
          <a:p>
            <a:r>
              <a:rPr lang="en-US" dirty="0"/>
              <a:t>Monitoring or metering the productivities to match marginal productivities to costs of inputs and thereby to reduce shirking can be achieved more economically in a firm.</a:t>
            </a:r>
          </a:p>
          <a:p>
            <a:r>
              <a:rPr lang="en-US" dirty="0"/>
              <a:t>The firm takes on the characteristic of an efficient market in that information about the productive characteristics of a large set of specific inputs is now more cheaply available.</a:t>
            </a:r>
          </a:p>
          <a:p>
            <a:endParaRPr lang="en-US" dirty="0"/>
          </a:p>
          <a:p>
            <a:r>
              <a:rPr lang="en-US" dirty="0"/>
              <a:t>Ultimately leading to the consideration of the firm as a privately owned market. </a:t>
            </a:r>
          </a:p>
        </p:txBody>
      </p:sp>
      <p:sp>
        <p:nvSpPr>
          <p:cNvPr id="4" name="Slide Number Placeholder 3"/>
          <p:cNvSpPr>
            <a:spLocks noGrp="1"/>
          </p:cNvSpPr>
          <p:nvPr>
            <p:ph type="sldNum" sz="quarter" idx="5"/>
          </p:nvPr>
        </p:nvSpPr>
        <p:spPr/>
        <p:txBody>
          <a:bodyPr/>
          <a:lstStyle/>
          <a:p>
            <a:fld id="{DC3F4D1A-E26A-4693-B370-B8B25D539E1A}" type="slidenum">
              <a:rPr lang="en-US" smtClean="0"/>
              <a:t>12</a:t>
            </a:fld>
            <a:endParaRPr lang="en-US"/>
          </a:p>
        </p:txBody>
      </p:sp>
    </p:spTree>
    <p:extLst>
      <p:ext uri="{BB962C8B-B14F-4D97-AF65-F5344CB8AC3E}">
        <p14:creationId xmlns:p14="http://schemas.microsoft.com/office/powerpoint/2010/main" val="868044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4F7253-C956-DA80-49A2-ED2CB394F9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9650E9-5BA9-10BC-8C32-92865504A4F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50111CA-D6A1-749A-DE87-E169A2364752}"/>
              </a:ext>
            </a:extLst>
          </p:cNvPr>
          <p:cNvSpPr>
            <a:spLocks noGrp="1"/>
          </p:cNvSpPr>
          <p:nvPr>
            <p:ph type="body" idx="1"/>
          </p:nvPr>
        </p:nvSpPr>
        <p:spPr/>
        <p:txBody>
          <a:bodyPr/>
          <a:lstStyle/>
          <a:p>
            <a:r>
              <a:rPr lang="en-US" dirty="0"/>
              <a:t>In this article, the authors acknowledge and explore two important problems facing the theory of economic organization:   1&amp;2</a:t>
            </a:r>
          </a:p>
          <a:p>
            <a:endParaRPr lang="en-US" dirty="0"/>
          </a:p>
          <a:p>
            <a:r>
              <a:rPr lang="en-US" dirty="0"/>
              <a:t>The authors argue it is common to think of the firm as superior to the market in that a firm has the power to settle issues by fiat, authority or disciplinary action. </a:t>
            </a:r>
          </a:p>
          <a:p>
            <a:r>
              <a:rPr lang="en-US" dirty="0"/>
              <a:t>However, to think this is quote on quote a “delusion”. As the firm does not own all its inputs and has no such power. </a:t>
            </a:r>
          </a:p>
          <a:p>
            <a:r>
              <a:rPr lang="en-US" dirty="0"/>
              <a:t>Thus the key concept the authors convey is that long term contracts between employer and employee are not the essence of the organization we call a firm. </a:t>
            </a:r>
          </a:p>
          <a:p>
            <a:r>
              <a:rPr lang="en-US" dirty="0"/>
              <a:t>To them, the main difference between the firm and the market rests on the following two things: </a:t>
            </a:r>
          </a:p>
          <a:p>
            <a:r>
              <a:rPr lang="en-US" dirty="0"/>
              <a:t>A team use of inputs and a centralized contractual agent in a team productive process </a:t>
            </a:r>
          </a:p>
        </p:txBody>
      </p:sp>
      <p:sp>
        <p:nvSpPr>
          <p:cNvPr id="4" name="Slide Number Placeholder 3">
            <a:extLst>
              <a:ext uri="{FF2B5EF4-FFF2-40B4-BE49-F238E27FC236}">
                <a16:creationId xmlns:a16="http://schemas.microsoft.com/office/drawing/2014/main" id="{916A1846-3016-A4E8-8C5C-2B3985C4AAFE}"/>
              </a:ext>
            </a:extLst>
          </p:cNvPr>
          <p:cNvSpPr>
            <a:spLocks noGrp="1"/>
          </p:cNvSpPr>
          <p:nvPr>
            <p:ph type="sldNum" sz="quarter" idx="5"/>
          </p:nvPr>
        </p:nvSpPr>
        <p:spPr/>
        <p:txBody>
          <a:bodyPr/>
          <a:lstStyle/>
          <a:p>
            <a:fld id="{DC3F4D1A-E26A-4693-B370-B8B25D539E1A}" type="slidenum">
              <a:rPr lang="en-US" smtClean="0"/>
              <a:t>3</a:t>
            </a:fld>
            <a:endParaRPr lang="en-US"/>
          </a:p>
        </p:txBody>
      </p:sp>
    </p:spTree>
    <p:extLst>
      <p:ext uri="{BB962C8B-B14F-4D97-AF65-F5344CB8AC3E}">
        <p14:creationId xmlns:p14="http://schemas.microsoft.com/office/powerpoint/2010/main" val="410871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we have discussed in the past, shirking is real and represents a huge issue to institutions. </a:t>
            </a:r>
          </a:p>
          <a:p>
            <a:r>
              <a:rPr lang="en-US" dirty="0"/>
              <a:t>So far economic theory has assumed that economic organizations (market or firm) have to measure input productivity and allocate rewards to resource owners. </a:t>
            </a:r>
          </a:p>
          <a:p>
            <a:r>
              <a:rPr lang="en-US" dirty="0"/>
              <a:t>Yet, it has failed to address the costs associated with metering (measuring) productivity and rewards. And there are two reasons for this: its implicit assumption that metering costs are zero and its implicit assumption that productivity automatically creates rewards. </a:t>
            </a:r>
          </a:p>
          <a:p>
            <a:endParaRPr lang="en-US" dirty="0"/>
          </a:p>
          <a:p>
            <a:r>
              <a:rPr lang="en-US" dirty="0"/>
              <a:t>Knowing this helps us understand the opposite view. The view of the authors. </a:t>
            </a:r>
          </a:p>
          <a:p>
            <a:r>
              <a:rPr lang="en-US" dirty="0"/>
              <a:t>The view that sees the system of rewarding as a system that stimulates productivity. </a:t>
            </a:r>
          </a:p>
          <a:p>
            <a:r>
              <a:rPr lang="en-US" dirty="0"/>
              <a:t>So its not productivity that creates rewards. According to the authors it is rewards that create productivity. Which leads us to conclude that an economic organization that meters well will have a higher productivity and will therefore reduce shirking. In other words, productivity will rise and shirking fall depending on the ability to meter. </a:t>
            </a:r>
          </a:p>
        </p:txBody>
      </p:sp>
      <p:sp>
        <p:nvSpPr>
          <p:cNvPr id="4" name="Slide Number Placeholder 3"/>
          <p:cNvSpPr>
            <a:spLocks noGrp="1"/>
          </p:cNvSpPr>
          <p:nvPr>
            <p:ph type="sldNum" sz="quarter" idx="5"/>
          </p:nvPr>
        </p:nvSpPr>
        <p:spPr/>
        <p:txBody>
          <a:bodyPr/>
          <a:lstStyle/>
          <a:p>
            <a:fld id="{DC3F4D1A-E26A-4693-B370-B8B25D539E1A}" type="slidenum">
              <a:rPr lang="en-US" smtClean="0"/>
              <a:t>4</a:t>
            </a:fld>
            <a:endParaRPr lang="en-US"/>
          </a:p>
        </p:txBody>
      </p:sp>
    </p:spTree>
    <p:extLst>
      <p:ext uri="{BB962C8B-B14F-4D97-AF65-F5344CB8AC3E}">
        <p14:creationId xmlns:p14="http://schemas.microsoft.com/office/powerpoint/2010/main" val="525389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talked about team production and its role in capitalistic society, and we have discussed the issue firms face with regards to metering performance, we can move on to discuss the question this article seeks to answer: </a:t>
            </a:r>
          </a:p>
          <a:p>
            <a:r>
              <a:rPr lang="en-US" dirty="0">
                <a:solidFill>
                  <a:schemeClr val="accent1"/>
                </a:solidFill>
                <a:latin typeface="Abadi" panose="020B0604020104020204" pitchFamily="34" charset="0"/>
              </a:rPr>
              <a:t>How can team production be organized to reduce shirking and the costs of detecting performance?</a:t>
            </a:r>
          </a:p>
          <a:p>
            <a:endParaRPr lang="en-US" dirty="0">
              <a:solidFill>
                <a:schemeClr val="accent1"/>
              </a:solidFill>
              <a:latin typeface="Abadi" panose="020B0604020104020204" pitchFamily="34" charset="0"/>
            </a:endParaRPr>
          </a:p>
          <a:p>
            <a:r>
              <a:rPr lang="en-US" dirty="0">
                <a:solidFill>
                  <a:schemeClr val="accent1"/>
                </a:solidFill>
                <a:latin typeface="Abadi" panose="020B0604020104020204" pitchFamily="34" charset="0"/>
              </a:rPr>
              <a:t>To begin answering this question, the authors introduce the concept of The Monitor = a specialist that will meter the marginal productivity of individual inputs to the team’s output. </a:t>
            </a:r>
          </a:p>
          <a:p>
            <a:r>
              <a:rPr lang="en-US" dirty="0">
                <a:solidFill>
                  <a:schemeClr val="accent1"/>
                </a:solidFill>
                <a:latin typeface="Abadi" panose="020B0604020104020204" pitchFamily="34" charset="0"/>
              </a:rPr>
              <a:t>The authors argue that one way of reducing shirking costs is for someone to specialize as a monitor to check the input performance of team members. </a:t>
            </a:r>
          </a:p>
          <a:p>
            <a:r>
              <a:rPr lang="en-US" dirty="0">
                <a:solidFill>
                  <a:schemeClr val="accent1"/>
                </a:solidFill>
                <a:latin typeface="Abadi" panose="020B0604020104020204" pitchFamily="34" charset="0"/>
              </a:rPr>
              <a:t>This monitor will have a residual claimant status, which basically means that they are constrained by entitlement to net earnings of the team. Basically someone who earns his residual through the reduction in shirking that he brings.</a:t>
            </a:r>
          </a:p>
          <a:p>
            <a:r>
              <a:rPr lang="en-US" dirty="0">
                <a:solidFill>
                  <a:schemeClr val="accent1"/>
                </a:solidFill>
                <a:latin typeface="Abadi" panose="020B0604020104020204" pitchFamily="34" charset="0"/>
              </a:rPr>
              <a:t>A monitor will be a central party to all contracts with inputs. Someone who observes input behavior and has power to revise contract terms and incentives. </a:t>
            </a:r>
            <a:endParaRPr lang="en-US" dirty="0"/>
          </a:p>
        </p:txBody>
      </p:sp>
      <p:sp>
        <p:nvSpPr>
          <p:cNvPr id="4" name="Slide Number Placeholder 3"/>
          <p:cNvSpPr>
            <a:spLocks noGrp="1"/>
          </p:cNvSpPr>
          <p:nvPr>
            <p:ph type="sldNum" sz="quarter" idx="5"/>
          </p:nvPr>
        </p:nvSpPr>
        <p:spPr/>
        <p:txBody>
          <a:bodyPr/>
          <a:lstStyle/>
          <a:p>
            <a:fld id="{DC3F4D1A-E26A-4693-B370-B8B25D539E1A}" type="slidenum">
              <a:rPr lang="en-US" smtClean="0"/>
              <a:t>5</a:t>
            </a:fld>
            <a:endParaRPr lang="en-US"/>
          </a:p>
        </p:txBody>
      </p:sp>
    </p:spTree>
    <p:extLst>
      <p:ext uri="{BB962C8B-B14F-4D97-AF65-F5344CB8AC3E}">
        <p14:creationId xmlns:p14="http://schemas.microsoft.com/office/powerpoint/2010/main" val="3938990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talked about the monitor let’s move on to what the authors consider are the necessary conditions for the existence of the classical firm. </a:t>
            </a:r>
          </a:p>
          <a:p>
            <a:r>
              <a:rPr lang="en-US" dirty="0"/>
              <a:t>There are two conditions.</a:t>
            </a:r>
          </a:p>
          <a:p>
            <a:r>
              <a:rPr lang="en-US" dirty="0"/>
              <a:t>The first condition is that is it possible to increase productivity through team-oriented production</a:t>
            </a:r>
          </a:p>
          <a:p>
            <a:pPr marL="0" indent="0">
              <a:buNone/>
            </a:pPr>
            <a:r>
              <a:rPr lang="en-US" sz="1200" dirty="0">
                <a:latin typeface="Abadi" panose="020B0604020104020204" pitchFamily="34" charset="0"/>
              </a:rPr>
              <a:t>A production technique for which it is costly to directly measure the marginal outputs of the cooperating inputs, and that makes it more difficult to restrict shirking through simple market exchange between cooperating inputs.</a:t>
            </a:r>
          </a:p>
          <a:p>
            <a:r>
              <a:rPr lang="en-US" dirty="0"/>
              <a:t>The second condition is that it is economical to estimate marginal productivity by observing or specifying input behavior </a:t>
            </a:r>
          </a:p>
          <a:p>
            <a:r>
              <a:rPr lang="en-US" dirty="0"/>
              <a:t>The simultaneous occurrence of both of these conditions leads to the contractual organization of inputs known as the classic capitalist firm</a:t>
            </a:r>
          </a:p>
          <a:p>
            <a:r>
              <a:rPr lang="en-US" dirty="0"/>
              <a:t>A firm that builds off of Coase’s 1937 paper.</a:t>
            </a:r>
          </a:p>
        </p:txBody>
      </p:sp>
      <p:sp>
        <p:nvSpPr>
          <p:cNvPr id="4" name="Slide Number Placeholder 3"/>
          <p:cNvSpPr>
            <a:spLocks noGrp="1"/>
          </p:cNvSpPr>
          <p:nvPr>
            <p:ph type="sldNum" sz="quarter" idx="5"/>
          </p:nvPr>
        </p:nvSpPr>
        <p:spPr/>
        <p:txBody>
          <a:bodyPr/>
          <a:lstStyle/>
          <a:p>
            <a:fld id="{DC3F4D1A-E26A-4693-B370-B8B25D539E1A}" type="slidenum">
              <a:rPr lang="en-US" smtClean="0"/>
              <a:t>6</a:t>
            </a:fld>
            <a:endParaRPr lang="en-US"/>
          </a:p>
        </p:txBody>
      </p:sp>
    </p:spTree>
    <p:extLst>
      <p:ext uri="{BB962C8B-B14F-4D97-AF65-F5344CB8AC3E}">
        <p14:creationId xmlns:p14="http://schemas.microsoft.com/office/powerpoint/2010/main" val="841416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article then moves on to discuss the different types of firms and their respective standings with regards to managing the team’s input and issue like shirking and metering problems. </a:t>
            </a:r>
          </a:p>
        </p:txBody>
      </p:sp>
      <p:sp>
        <p:nvSpPr>
          <p:cNvPr id="4" name="Slide Number Placeholder 3"/>
          <p:cNvSpPr>
            <a:spLocks noGrp="1"/>
          </p:cNvSpPr>
          <p:nvPr>
            <p:ph type="sldNum" sz="quarter" idx="5"/>
          </p:nvPr>
        </p:nvSpPr>
        <p:spPr/>
        <p:txBody>
          <a:bodyPr/>
          <a:lstStyle/>
          <a:p>
            <a:fld id="{DC3F4D1A-E26A-4693-B370-B8B25D539E1A}" type="slidenum">
              <a:rPr lang="en-US" smtClean="0"/>
              <a:t>7</a:t>
            </a:fld>
            <a:endParaRPr lang="en-US"/>
          </a:p>
        </p:txBody>
      </p:sp>
    </p:spTree>
    <p:extLst>
      <p:ext uri="{BB962C8B-B14F-4D97-AF65-F5344CB8AC3E}">
        <p14:creationId xmlns:p14="http://schemas.microsoft.com/office/powerpoint/2010/main" val="1705871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profit sharing firm, ___-the authors argue that____ - as </a:t>
            </a:r>
          </a:p>
          <a:p>
            <a:endParaRPr lang="en-US" dirty="0"/>
          </a:p>
          <a:p>
            <a:r>
              <a:rPr lang="en-US" dirty="0"/>
              <a:t>Socialist firm in which ___ for instance </a:t>
            </a:r>
          </a:p>
          <a:p>
            <a:endParaRPr lang="en-US" dirty="0"/>
          </a:p>
          <a:p>
            <a:r>
              <a:rPr lang="en-US" dirty="0"/>
              <a:t>The corporation characterized by ___ and in which ___ BOD ___</a:t>
            </a:r>
          </a:p>
          <a:p>
            <a:endParaRPr lang="en-US" dirty="0"/>
          </a:p>
        </p:txBody>
      </p:sp>
      <p:sp>
        <p:nvSpPr>
          <p:cNvPr id="4" name="Slide Number Placeholder 3"/>
          <p:cNvSpPr>
            <a:spLocks noGrp="1"/>
          </p:cNvSpPr>
          <p:nvPr>
            <p:ph type="sldNum" sz="quarter" idx="5"/>
          </p:nvPr>
        </p:nvSpPr>
        <p:spPr/>
        <p:txBody>
          <a:bodyPr/>
          <a:lstStyle/>
          <a:p>
            <a:fld id="{DC3F4D1A-E26A-4693-B370-B8B25D539E1A}" type="slidenum">
              <a:rPr lang="en-US" smtClean="0"/>
              <a:t>8</a:t>
            </a:fld>
            <a:endParaRPr lang="en-US"/>
          </a:p>
        </p:txBody>
      </p:sp>
    </p:spTree>
    <p:extLst>
      <p:ext uri="{BB962C8B-B14F-4D97-AF65-F5344CB8AC3E}">
        <p14:creationId xmlns:p14="http://schemas.microsoft.com/office/powerpoint/2010/main" val="1910824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3F4D1A-E26A-4693-B370-B8B25D539E1A}" type="slidenum">
              <a:rPr lang="en-US" smtClean="0"/>
              <a:t>9</a:t>
            </a:fld>
            <a:endParaRPr lang="en-US"/>
          </a:p>
        </p:txBody>
      </p:sp>
    </p:spTree>
    <p:extLst>
      <p:ext uri="{BB962C8B-B14F-4D97-AF65-F5344CB8AC3E}">
        <p14:creationId xmlns:p14="http://schemas.microsoft.com/office/powerpoint/2010/main" val="2814785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discussed the different types of firms let’s talk about the inputs these firms have and use.</a:t>
            </a:r>
          </a:p>
          <a:p>
            <a:r>
              <a:rPr lang="en-US" dirty="0"/>
              <a:t>The authors argue that renting an input may be more costly than owning it.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They also argue that e</a:t>
            </a:r>
            <a:r>
              <a:rPr lang="en-US" dirty="0">
                <a:latin typeface="Abadi" panose="020B0604020104020204" pitchFamily="34" charset="0"/>
              </a:rPr>
              <a:t>mployers will invest in inputs with higher resale values and longer expected use.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While using them they constantly monitor not only the gross product performance of inputs but also the abuse and depreciation inflicted upon the input in its use.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But most importantly, the article explains that the degree to which it is easier to detect cost by monitoring usage behavior over inspection post use increases likelihood of ownership.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badi" panose="020B0604020104020204" pitchFamily="34" charset="0"/>
              </a:rPr>
              <a:t>In other words, it is better to own an input when the costs of monitoring its use are lower than the costs of inspecting it after it has been used by someone else.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badi" panose="020B06040201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badi" panose="020B06040201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badi" panose="020B0604020104020204" pitchFamily="34" charset="0"/>
            </a:endParaRPr>
          </a:p>
          <a:p>
            <a:endParaRPr lang="en-US" dirty="0"/>
          </a:p>
        </p:txBody>
      </p:sp>
      <p:sp>
        <p:nvSpPr>
          <p:cNvPr id="4" name="Slide Number Placeholder 3"/>
          <p:cNvSpPr>
            <a:spLocks noGrp="1"/>
          </p:cNvSpPr>
          <p:nvPr>
            <p:ph type="sldNum" sz="quarter" idx="5"/>
          </p:nvPr>
        </p:nvSpPr>
        <p:spPr/>
        <p:txBody>
          <a:bodyPr/>
          <a:lstStyle/>
          <a:p>
            <a:fld id="{DC3F4D1A-E26A-4693-B370-B8B25D539E1A}" type="slidenum">
              <a:rPr lang="en-US" smtClean="0"/>
              <a:t>10</a:t>
            </a:fld>
            <a:endParaRPr lang="en-US"/>
          </a:p>
        </p:txBody>
      </p:sp>
    </p:spTree>
    <p:extLst>
      <p:ext uri="{BB962C8B-B14F-4D97-AF65-F5344CB8AC3E}">
        <p14:creationId xmlns:p14="http://schemas.microsoft.com/office/powerpoint/2010/main" val="1319672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7531D-D938-49DF-9F3C-7E37526CBC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A486F4-F0BD-4FAB-9213-2C09EF8625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A011AB-8843-4FAB-B4C4-FF3F37F4F516}"/>
              </a:ext>
            </a:extLst>
          </p:cNvPr>
          <p:cNvSpPr>
            <a:spLocks noGrp="1"/>
          </p:cNvSpPr>
          <p:nvPr>
            <p:ph type="dt" sz="half" idx="10"/>
          </p:nvPr>
        </p:nvSpPr>
        <p:spPr/>
        <p:txBody>
          <a:bodyPr/>
          <a:lstStyle/>
          <a:p>
            <a:fld id="{D1772CA3-80CD-4CA5-8592-1F07DE24E271}" type="datetimeFigureOut">
              <a:rPr lang="en-US" smtClean="0"/>
              <a:t>2/6/2024</a:t>
            </a:fld>
            <a:endParaRPr lang="en-US"/>
          </a:p>
        </p:txBody>
      </p:sp>
      <p:sp>
        <p:nvSpPr>
          <p:cNvPr id="5" name="Footer Placeholder 4">
            <a:extLst>
              <a:ext uri="{FF2B5EF4-FFF2-40B4-BE49-F238E27FC236}">
                <a16:creationId xmlns:a16="http://schemas.microsoft.com/office/drawing/2014/main" id="{E90C39ED-9A25-4C89-AF29-6C85300DE3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4962E-4AAF-44E7-BA05-3F8EE7379534}"/>
              </a:ext>
            </a:extLst>
          </p:cNvPr>
          <p:cNvSpPr>
            <a:spLocks noGrp="1"/>
          </p:cNvSpPr>
          <p:nvPr>
            <p:ph type="sldNum" sz="quarter" idx="12"/>
          </p:nvPr>
        </p:nvSpPr>
        <p:spPr/>
        <p:txBody>
          <a:bodyPr/>
          <a:lstStyle/>
          <a:p>
            <a:fld id="{7844F33A-64C8-48F5-B9E5-913DF5E01D0B}" type="slidenum">
              <a:rPr lang="en-US" smtClean="0"/>
              <a:t>‹#›</a:t>
            </a:fld>
            <a:endParaRPr lang="en-US"/>
          </a:p>
        </p:txBody>
      </p:sp>
    </p:spTree>
    <p:extLst>
      <p:ext uri="{BB962C8B-B14F-4D97-AF65-F5344CB8AC3E}">
        <p14:creationId xmlns:p14="http://schemas.microsoft.com/office/powerpoint/2010/main" val="2357694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1B407-B085-4096-80C0-4B96B32D50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C03440-129D-49FF-99D6-710E51392B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58C88E-EB25-42E5-8FC2-82D3E8B10D93}"/>
              </a:ext>
            </a:extLst>
          </p:cNvPr>
          <p:cNvSpPr>
            <a:spLocks noGrp="1"/>
          </p:cNvSpPr>
          <p:nvPr>
            <p:ph type="dt" sz="half" idx="10"/>
          </p:nvPr>
        </p:nvSpPr>
        <p:spPr/>
        <p:txBody>
          <a:bodyPr/>
          <a:lstStyle/>
          <a:p>
            <a:fld id="{D1772CA3-80CD-4CA5-8592-1F07DE24E271}" type="datetimeFigureOut">
              <a:rPr lang="en-US" smtClean="0"/>
              <a:t>2/6/2024</a:t>
            </a:fld>
            <a:endParaRPr lang="en-US"/>
          </a:p>
        </p:txBody>
      </p:sp>
      <p:sp>
        <p:nvSpPr>
          <p:cNvPr id="5" name="Footer Placeholder 4">
            <a:extLst>
              <a:ext uri="{FF2B5EF4-FFF2-40B4-BE49-F238E27FC236}">
                <a16:creationId xmlns:a16="http://schemas.microsoft.com/office/drawing/2014/main" id="{22DCDE4A-9820-4501-97CF-E74E19DC2D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B22ED-5C58-4BE0-8584-4022008FED22}"/>
              </a:ext>
            </a:extLst>
          </p:cNvPr>
          <p:cNvSpPr>
            <a:spLocks noGrp="1"/>
          </p:cNvSpPr>
          <p:nvPr>
            <p:ph type="sldNum" sz="quarter" idx="12"/>
          </p:nvPr>
        </p:nvSpPr>
        <p:spPr/>
        <p:txBody>
          <a:bodyPr/>
          <a:lstStyle/>
          <a:p>
            <a:fld id="{7844F33A-64C8-48F5-B9E5-913DF5E01D0B}" type="slidenum">
              <a:rPr lang="en-US" smtClean="0"/>
              <a:t>‹#›</a:t>
            </a:fld>
            <a:endParaRPr lang="en-US"/>
          </a:p>
        </p:txBody>
      </p:sp>
    </p:spTree>
    <p:extLst>
      <p:ext uri="{BB962C8B-B14F-4D97-AF65-F5344CB8AC3E}">
        <p14:creationId xmlns:p14="http://schemas.microsoft.com/office/powerpoint/2010/main" val="3492493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5A80C9-476F-4AA9-9FBB-90B2D4F601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E05C36-C1FE-4875-9D86-D0B2D1DD18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EE3BAD-66FE-4F72-9115-6F36EC79F9C3}"/>
              </a:ext>
            </a:extLst>
          </p:cNvPr>
          <p:cNvSpPr>
            <a:spLocks noGrp="1"/>
          </p:cNvSpPr>
          <p:nvPr>
            <p:ph type="dt" sz="half" idx="10"/>
          </p:nvPr>
        </p:nvSpPr>
        <p:spPr/>
        <p:txBody>
          <a:bodyPr/>
          <a:lstStyle/>
          <a:p>
            <a:fld id="{D1772CA3-80CD-4CA5-8592-1F07DE24E271}" type="datetimeFigureOut">
              <a:rPr lang="en-US" smtClean="0"/>
              <a:t>2/6/2024</a:t>
            </a:fld>
            <a:endParaRPr lang="en-US"/>
          </a:p>
        </p:txBody>
      </p:sp>
      <p:sp>
        <p:nvSpPr>
          <p:cNvPr id="5" name="Footer Placeholder 4">
            <a:extLst>
              <a:ext uri="{FF2B5EF4-FFF2-40B4-BE49-F238E27FC236}">
                <a16:creationId xmlns:a16="http://schemas.microsoft.com/office/drawing/2014/main" id="{B9129928-1D25-455D-A026-3E38A469D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04DA2-3394-4A89-88D7-FDE87B6DEADF}"/>
              </a:ext>
            </a:extLst>
          </p:cNvPr>
          <p:cNvSpPr>
            <a:spLocks noGrp="1"/>
          </p:cNvSpPr>
          <p:nvPr>
            <p:ph type="sldNum" sz="quarter" idx="12"/>
          </p:nvPr>
        </p:nvSpPr>
        <p:spPr/>
        <p:txBody>
          <a:bodyPr/>
          <a:lstStyle/>
          <a:p>
            <a:fld id="{7844F33A-64C8-48F5-B9E5-913DF5E01D0B}" type="slidenum">
              <a:rPr lang="en-US" smtClean="0"/>
              <a:t>‹#›</a:t>
            </a:fld>
            <a:endParaRPr lang="en-US"/>
          </a:p>
        </p:txBody>
      </p:sp>
    </p:spTree>
    <p:extLst>
      <p:ext uri="{BB962C8B-B14F-4D97-AF65-F5344CB8AC3E}">
        <p14:creationId xmlns:p14="http://schemas.microsoft.com/office/powerpoint/2010/main" val="316925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79ACF-03E1-44B7-846F-7832BC06F2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19DF9B-4821-40EC-A5AA-7FC4039061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22F796-B655-4DB4-A8F2-5C5FB87C4018}"/>
              </a:ext>
            </a:extLst>
          </p:cNvPr>
          <p:cNvSpPr>
            <a:spLocks noGrp="1"/>
          </p:cNvSpPr>
          <p:nvPr>
            <p:ph type="dt" sz="half" idx="10"/>
          </p:nvPr>
        </p:nvSpPr>
        <p:spPr/>
        <p:txBody>
          <a:bodyPr/>
          <a:lstStyle/>
          <a:p>
            <a:fld id="{D1772CA3-80CD-4CA5-8592-1F07DE24E271}" type="datetimeFigureOut">
              <a:rPr lang="en-US" smtClean="0"/>
              <a:t>2/6/2024</a:t>
            </a:fld>
            <a:endParaRPr lang="en-US"/>
          </a:p>
        </p:txBody>
      </p:sp>
      <p:sp>
        <p:nvSpPr>
          <p:cNvPr id="5" name="Footer Placeholder 4">
            <a:extLst>
              <a:ext uri="{FF2B5EF4-FFF2-40B4-BE49-F238E27FC236}">
                <a16:creationId xmlns:a16="http://schemas.microsoft.com/office/drawing/2014/main" id="{F9F25ECE-512B-4A73-9341-3E049FFCB1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31DBDB-F6D2-4438-B20B-E087618E52E6}"/>
              </a:ext>
            </a:extLst>
          </p:cNvPr>
          <p:cNvSpPr>
            <a:spLocks noGrp="1"/>
          </p:cNvSpPr>
          <p:nvPr>
            <p:ph type="sldNum" sz="quarter" idx="12"/>
          </p:nvPr>
        </p:nvSpPr>
        <p:spPr/>
        <p:txBody>
          <a:bodyPr/>
          <a:lstStyle/>
          <a:p>
            <a:fld id="{7844F33A-64C8-48F5-B9E5-913DF5E01D0B}" type="slidenum">
              <a:rPr lang="en-US" smtClean="0"/>
              <a:t>‹#›</a:t>
            </a:fld>
            <a:endParaRPr lang="en-US"/>
          </a:p>
        </p:txBody>
      </p:sp>
    </p:spTree>
    <p:extLst>
      <p:ext uri="{BB962C8B-B14F-4D97-AF65-F5344CB8AC3E}">
        <p14:creationId xmlns:p14="http://schemas.microsoft.com/office/powerpoint/2010/main" val="3141891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19885-B669-46D1-988D-C0CC2A5C84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4E79FF-6A45-4E7B-8980-4DD46C79AE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395A60-B472-460F-BD15-D6A1E402ED88}"/>
              </a:ext>
            </a:extLst>
          </p:cNvPr>
          <p:cNvSpPr>
            <a:spLocks noGrp="1"/>
          </p:cNvSpPr>
          <p:nvPr>
            <p:ph type="dt" sz="half" idx="10"/>
          </p:nvPr>
        </p:nvSpPr>
        <p:spPr/>
        <p:txBody>
          <a:bodyPr/>
          <a:lstStyle/>
          <a:p>
            <a:fld id="{D1772CA3-80CD-4CA5-8592-1F07DE24E271}" type="datetimeFigureOut">
              <a:rPr lang="en-US" smtClean="0"/>
              <a:t>2/6/2024</a:t>
            </a:fld>
            <a:endParaRPr lang="en-US"/>
          </a:p>
        </p:txBody>
      </p:sp>
      <p:sp>
        <p:nvSpPr>
          <p:cNvPr id="5" name="Footer Placeholder 4">
            <a:extLst>
              <a:ext uri="{FF2B5EF4-FFF2-40B4-BE49-F238E27FC236}">
                <a16:creationId xmlns:a16="http://schemas.microsoft.com/office/drawing/2014/main" id="{96E5F073-9944-4B01-9C1E-78090A9578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841CF-A4A1-405F-B3F9-103E8DDE298E}"/>
              </a:ext>
            </a:extLst>
          </p:cNvPr>
          <p:cNvSpPr>
            <a:spLocks noGrp="1"/>
          </p:cNvSpPr>
          <p:nvPr>
            <p:ph type="sldNum" sz="quarter" idx="12"/>
          </p:nvPr>
        </p:nvSpPr>
        <p:spPr/>
        <p:txBody>
          <a:bodyPr/>
          <a:lstStyle/>
          <a:p>
            <a:fld id="{7844F33A-64C8-48F5-B9E5-913DF5E01D0B}" type="slidenum">
              <a:rPr lang="en-US" smtClean="0"/>
              <a:t>‹#›</a:t>
            </a:fld>
            <a:endParaRPr lang="en-US"/>
          </a:p>
        </p:txBody>
      </p:sp>
    </p:spTree>
    <p:extLst>
      <p:ext uri="{BB962C8B-B14F-4D97-AF65-F5344CB8AC3E}">
        <p14:creationId xmlns:p14="http://schemas.microsoft.com/office/powerpoint/2010/main" val="1769089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C77C-07A5-432A-A253-D55FCAF766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96DBF-21FE-4AE9-81D5-E05232A650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F6090D-139F-4BA1-9BC3-5EF47C4422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375E15-1036-49EF-BA45-021E58581C27}"/>
              </a:ext>
            </a:extLst>
          </p:cNvPr>
          <p:cNvSpPr>
            <a:spLocks noGrp="1"/>
          </p:cNvSpPr>
          <p:nvPr>
            <p:ph type="dt" sz="half" idx="10"/>
          </p:nvPr>
        </p:nvSpPr>
        <p:spPr/>
        <p:txBody>
          <a:bodyPr/>
          <a:lstStyle/>
          <a:p>
            <a:fld id="{D1772CA3-80CD-4CA5-8592-1F07DE24E271}" type="datetimeFigureOut">
              <a:rPr lang="en-US" smtClean="0"/>
              <a:t>2/6/2024</a:t>
            </a:fld>
            <a:endParaRPr lang="en-US"/>
          </a:p>
        </p:txBody>
      </p:sp>
      <p:sp>
        <p:nvSpPr>
          <p:cNvPr id="6" name="Footer Placeholder 5">
            <a:extLst>
              <a:ext uri="{FF2B5EF4-FFF2-40B4-BE49-F238E27FC236}">
                <a16:creationId xmlns:a16="http://schemas.microsoft.com/office/drawing/2014/main" id="{76D70FD5-B015-4E8E-839D-1DE896244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D7C421-5BD3-4796-85AA-749412FF3D45}"/>
              </a:ext>
            </a:extLst>
          </p:cNvPr>
          <p:cNvSpPr>
            <a:spLocks noGrp="1"/>
          </p:cNvSpPr>
          <p:nvPr>
            <p:ph type="sldNum" sz="quarter" idx="12"/>
          </p:nvPr>
        </p:nvSpPr>
        <p:spPr/>
        <p:txBody>
          <a:bodyPr/>
          <a:lstStyle/>
          <a:p>
            <a:fld id="{7844F33A-64C8-48F5-B9E5-913DF5E01D0B}" type="slidenum">
              <a:rPr lang="en-US" smtClean="0"/>
              <a:t>‹#›</a:t>
            </a:fld>
            <a:endParaRPr lang="en-US"/>
          </a:p>
        </p:txBody>
      </p:sp>
    </p:spTree>
    <p:extLst>
      <p:ext uri="{BB962C8B-B14F-4D97-AF65-F5344CB8AC3E}">
        <p14:creationId xmlns:p14="http://schemas.microsoft.com/office/powerpoint/2010/main" val="2019691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A9C3E-D74B-43AB-9EE1-D8A836240A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E740EF-A36D-443B-9F35-A3CAA828E0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7B3DE8-93B7-4C4F-A5D7-BEBDEFE593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81F33E-6918-4FC5-8EBD-B701EAEEE2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028193-E786-4EEC-8BC8-8C0485F564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6B249B-D3D4-4EAF-B4AB-BED3DD49E688}"/>
              </a:ext>
            </a:extLst>
          </p:cNvPr>
          <p:cNvSpPr>
            <a:spLocks noGrp="1"/>
          </p:cNvSpPr>
          <p:nvPr>
            <p:ph type="dt" sz="half" idx="10"/>
          </p:nvPr>
        </p:nvSpPr>
        <p:spPr/>
        <p:txBody>
          <a:bodyPr/>
          <a:lstStyle/>
          <a:p>
            <a:fld id="{D1772CA3-80CD-4CA5-8592-1F07DE24E271}" type="datetimeFigureOut">
              <a:rPr lang="en-US" smtClean="0"/>
              <a:t>2/6/2024</a:t>
            </a:fld>
            <a:endParaRPr lang="en-US"/>
          </a:p>
        </p:txBody>
      </p:sp>
      <p:sp>
        <p:nvSpPr>
          <p:cNvPr id="8" name="Footer Placeholder 7">
            <a:extLst>
              <a:ext uri="{FF2B5EF4-FFF2-40B4-BE49-F238E27FC236}">
                <a16:creationId xmlns:a16="http://schemas.microsoft.com/office/drawing/2014/main" id="{AE9F9F01-C5EC-4D5C-A230-7161B924EB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EBA7A8-3C19-4DDF-9C29-A9C925129BA5}"/>
              </a:ext>
            </a:extLst>
          </p:cNvPr>
          <p:cNvSpPr>
            <a:spLocks noGrp="1"/>
          </p:cNvSpPr>
          <p:nvPr>
            <p:ph type="sldNum" sz="quarter" idx="12"/>
          </p:nvPr>
        </p:nvSpPr>
        <p:spPr/>
        <p:txBody>
          <a:bodyPr/>
          <a:lstStyle/>
          <a:p>
            <a:fld id="{7844F33A-64C8-48F5-B9E5-913DF5E01D0B}" type="slidenum">
              <a:rPr lang="en-US" smtClean="0"/>
              <a:t>‹#›</a:t>
            </a:fld>
            <a:endParaRPr lang="en-US"/>
          </a:p>
        </p:txBody>
      </p:sp>
    </p:spTree>
    <p:extLst>
      <p:ext uri="{BB962C8B-B14F-4D97-AF65-F5344CB8AC3E}">
        <p14:creationId xmlns:p14="http://schemas.microsoft.com/office/powerpoint/2010/main" val="1823441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C7457-FF9C-4720-B550-814AAA430F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92F36F-5AB7-4459-A3BF-3C6557D27F8C}"/>
              </a:ext>
            </a:extLst>
          </p:cNvPr>
          <p:cNvSpPr>
            <a:spLocks noGrp="1"/>
          </p:cNvSpPr>
          <p:nvPr>
            <p:ph type="dt" sz="half" idx="10"/>
          </p:nvPr>
        </p:nvSpPr>
        <p:spPr/>
        <p:txBody>
          <a:bodyPr/>
          <a:lstStyle/>
          <a:p>
            <a:fld id="{D1772CA3-80CD-4CA5-8592-1F07DE24E271}" type="datetimeFigureOut">
              <a:rPr lang="en-US" smtClean="0"/>
              <a:t>2/6/2024</a:t>
            </a:fld>
            <a:endParaRPr lang="en-US"/>
          </a:p>
        </p:txBody>
      </p:sp>
      <p:sp>
        <p:nvSpPr>
          <p:cNvPr id="4" name="Footer Placeholder 3">
            <a:extLst>
              <a:ext uri="{FF2B5EF4-FFF2-40B4-BE49-F238E27FC236}">
                <a16:creationId xmlns:a16="http://schemas.microsoft.com/office/drawing/2014/main" id="{4F972E62-6225-41F8-B953-9955B2625A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A05412-2529-4C8C-924C-574B7BC148A2}"/>
              </a:ext>
            </a:extLst>
          </p:cNvPr>
          <p:cNvSpPr>
            <a:spLocks noGrp="1"/>
          </p:cNvSpPr>
          <p:nvPr>
            <p:ph type="sldNum" sz="quarter" idx="12"/>
          </p:nvPr>
        </p:nvSpPr>
        <p:spPr/>
        <p:txBody>
          <a:bodyPr/>
          <a:lstStyle/>
          <a:p>
            <a:fld id="{7844F33A-64C8-48F5-B9E5-913DF5E01D0B}" type="slidenum">
              <a:rPr lang="en-US" smtClean="0"/>
              <a:t>‹#›</a:t>
            </a:fld>
            <a:endParaRPr lang="en-US"/>
          </a:p>
        </p:txBody>
      </p:sp>
    </p:spTree>
    <p:extLst>
      <p:ext uri="{BB962C8B-B14F-4D97-AF65-F5344CB8AC3E}">
        <p14:creationId xmlns:p14="http://schemas.microsoft.com/office/powerpoint/2010/main" val="160126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219F3E-E70A-4621-ABC0-99608E6F9424}"/>
              </a:ext>
            </a:extLst>
          </p:cNvPr>
          <p:cNvSpPr>
            <a:spLocks noGrp="1"/>
          </p:cNvSpPr>
          <p:nvPr>
            <p:ph type="dt" sz="half" idx="10"/>
          </p:nvPr>
        </p:nvSpPr>
        <p:spPr/>
        <p:txBody>
          <a:bodyPr/>
          <a:lstStyle/>
          <a:p>
            <a:fld id="{D1772CA3-80CD-4CA5-8592-1F07DE24E271}" type="datetimeFigureOut">
              <a:rPr lang="en-US" smtClean="0"/>
              <a:t>2/6/2024</a:t>
            </a:fld>
            <a:endParaRPr lang="en-US"/>
          </a:p>
        </p:txBody>
      </p:sp>
      <p:sp>
        <p:nvSpPr>
          <p:cNvPr id="3" name="Footer Placeholder 2">
            <a:extLst>
              <a:ext uri="{FF2B5EF4-FFF2-40B4-BE49-F238E27FC236}">
                <a16:creationId xmlns:a16="http://schemas.microsoft.com/office/drawing/2014/main" id="{5CA7BC7F-6C09-4BD7-A242-E4B3054F92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17E5E6-864E-4D88-8FEE-32CD8576D234}"/>
              </a:ext>
            </a:extLst>
          </p:cNvPr>
          <p:cNvSpPr>
            <a:spLocks noGrp="1"/>
          </p:cNvSpPr>
          <p:nvPr>
            <p:ph type="sldNum" sz="quarter" idx="12"/>
          </p:nvPr>
        </p:nvSpPr>
        <p:spPr/>
        <p:txBody>
          <a:bodyPr/>
          <a:lstStyle/>
          <a:p>
            <a:fld id="{7844F33A-64C8-48F5-B9E5-913DF5E01D0B}" type="slidenum">
              <a:rPr lang="en-US" smtClean="0"/>
              <a:t>‹#›</a:t>
            </a:fld>
            <a:endParaRPr lang="en-US"/>
          </a:p>
        </p:txBody>
      </p:sp>
    </p:spTree>
    <p:extLst>
      <p:ext uri="{BB962C8B-B14F-4D97-AF65-F5344CB8AC3E}">
        <p14:creationId xmlns:p14="http://schemas.microsoft.com/office/powerpoint/2010/main" val="394753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E39D6-1F90-47A0-885A-001FAFC3D6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8E2903-0E54-4962-AFC4-2303C10184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284984-7A9C-40D6-97DF-D10765593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0B14F9-AD14-4185-A3F1-CD31A02FDC67}"/>
              </a:ext>
            </a:extLst>
          </p:cNvPr>
          <p:cNvSpPr>
            <a:spLocks noGrp="1"/>
          </p:cNvSpPr>
          <p:nvPr>
            <p:ph type="dt" sz="half" idx="10"/>
          </p:nvPr>
        </p:nvSpPr>
        <p:spPr/>
        <p:txBody>
          <a:bodyPr/>
          <a:lstStyle/>
          <a:p>
            <a:fld id="{D1772CA3-80CD-4CA5-8592-1F07DE24E271}" type="datetimeFigureOut">
              <a:rPr lang="en-US" smtClean="0"/>
              <a:t>2/6/2024</a:t>
            </a:fld>
            <a:endParaRPr lang="en-US"/>
          </a:p>
        </p:txBody>
      </p:sp>
      <p:sp>
        <p:nvSpPr>
          <p:cNvPr id="6" name="Footer Placeholder 5">
            <a:extLst>
              <a:ext uri="{FF2B5EF4-FFF2-40B4-BE49-F238E27FC236}">
                <a16:creationId xmlns:a16="http://schemas.microsoft.com/office/drawing/2014/main" id="{4F1626F9-1297-4980-8626-7CB04D18F5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241E06-ACD0-4BCE-B748-E7E6BF2D4E04}"/>
              </a:ext>
            </a:extLst>
          </p:cNvPr>
          <p:cNvSpPr>
            <a:spLocks noGrp="1"/>
          </p:cNvSpPr>
          <p:nvPr>
            <p:ph type="sldNum" sz="quarter" idx="12"/>
          </p:nvPr>
        </p:nvSpPr>
        <p:spPr/>
        <p:txBody>
          <a:bodyPr/>
          <a:lstStyle/>
          <a:p>
            <a:fld id="{7844F33A-64C8-48F5-B9E5-913DF5E01D0B}" type="slidenum">
              <a:rPr lang="en-US" smtClean="0"/>
              <a:t>‹#›</a:t>
            </a:fld>
            <a:endParaRPr lang="en-US"/>
          </a:p>
        </p:txBody>
      </p:sp>
    </p:spTree>
    <p:extLst>
      <p:ext uri="{BB962C8B-B14F-4D97-AF65-F5344CB8AC3E}">
        <p14:creationId xmlns:p14="http://schemas.microsoft.com/office/powerpoint/2010/main" val="2440778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34324-F77C-4196-985A-16C5593159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F52D7D-8F28-4E25-A20F-4B105F51A7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E35BB7-6AC9-4F30-8EA3-94BB26E473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69784E-78FA-4039-B999-4E00785F2CA2}"/>
              </a:ext>
            </a:extLst>
          </p:cNvPr>
          <p:cNvSpPr>
            <a:spLocks noGrp="1"/>
          </p:cNvSpPr>
          <p:nvPr>
            <p:ph type="dt" sz="half" idx="10"/>
          </p:nvPr>
        </p:nvSpPr>
        <p:spPr/>
        <p:txBody>
          <a:bodyPr/>
          <a:lstStyle/>
          <a:p>
            <a:fld id="{D1772CA3-80CD-4CA5-8592-1F07DE24E271}" type="datetimeFigureOut">
              <a:rPr lang="en-US" smtClean="0"/>
              <a:t>2/6/2024</a:t>
            </a:fld>
            <a:endParaRPr lang="en-US"/>
          </a:p>
        </p:txBody>
      </p:sp>
      <p:sp>
        <p:nvSpPr>
          <p:cNvPr id="6" name="Footer Placeholder 5">
            <a:extLst>
              <a:ext uri="{FF2B5EF4-FFF2-40B4-BE49-F238E27FC236}">
                <a16:creationId xmlns:a16="http://schemas.microsoft.com/office/drawing/2014/main" id="{58C5A7B8-8F88-4645-9492-CD6288E19E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5CDEB2-4B57-4649-9798-4297BE2E9CD2}"/>
              </a:ext>
            </a:extLst>
          </p:cNvPr>
          <p:cNvSpPr>
            <a:spLocks noGrp="1"/>
          </p:cNvSpPr>
          <p:nvPr>
            <p:ph type="sldNum" sz="quarter" idx="12"/>
          </p:nvPr>
        </p:nvSpPr>
        <p:spPr/>
        <p:txBody>
          <a:bodyPr/>
          <a:lstStyle/>
          <a:p>
            <a:fld id="{7844F33A-64C8-48F5-B9E5-913DF5E01D0B}" type="slidenum">
              <a:rPr lang="en-US" smtClean="0"/>
              <a:t>‹#›</a:t>
            </a:fld>
            <a:endParaRPr lang="en-US"/>
          </a:p>
        </p:txBody>
      </p:sp>
    </p:spTree>
    <p:extLst>
      <p:ext uri="{BB962C8B-B14F-4D97-AF65-F5344CB8AC3E}">
        <p14:creationId xmlns:p14="http://schemas.microsoft.com/office/powerpoint/2010/main" val="359273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D74BE1-3D06-4DC9-9C3E-F7D08D6C40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044313-FEA7-4438-9D71-D463DA661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DFB1A8-F5FC-450D-8F99-741F25B1D3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772CA3-80CD-4CA5-8592-1F07DE24E271}" type="datetimeFigureOut">
              <a:rPr lang="en-US" smtClean="0"/>
              <a:t>2/6/2024</a:t>
            </a:fld>
            <a:endParaRPr lang="en-US"/>
          </a:p>
        </p:txBody>
      </p:sp>
      <p:sp>
        <p:nvSpPr>
          <p:cNvPr id="5" name="Footer Placeholder 4">
            <a:extLst>
              <a:ext uri="{FF2B5EF4-FFF2-40B4-BE49-F238E27FC236}">
                <a16:creationId xmlns:a16="http://schemas.microsoft.com/office/drawing/2014/main" id="{13EC5147-9542-49F4-AFDC-148B43733B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B56CCC-51A3-4C31-BD58-154E53F974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4F33A-64C8-48F5-B9E5-913DF5E01D0B}" type="slidenum">
              <a:rPr lang="en-US" smtClean="0"/>
              <a:t>‹#›</a:t>
            </a:fld>
            <a:endParaRPr lang="en-US"/>
          </a:p>
        </p:txBody>
      </p:sp>
    </p:spTree>
    <p:extLst>
      <p:ext uri="{BB962C8B-B14F-4D97-AF65-F5344CB8AC3E}">
        <p14:creationId xmlns:p14="http://schemas.microsoft.com/office/powerpoint/2010/main" val="1265639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EB6E9-DE13-4EC1-B66F-2B8CB0F8EFE6}"/>
              </a:ext>
            </a:extLst>
          </p:cNvPr>
          <p:cNvSpPr>
            <a:spLocks noGrp="1"/>
          </p:cNvSpPr>
          <p:nvPr>
            <p:ph type="ctrTitle"/>
          </p:nvPr>
        </p:nvSpPr>
        <p:spPr>
          <a:xfrm>
            <a:off x="1652337" y="377699"/>
            <a:ext cx="9144000" cy="2387600"/>
          </a:xfrm>
        </p:spPr>
        <p:txBody>
          <a:bodyPr>
            <a:normAutofit fontScale="90000"/>
          </a:bodyPr>
          <a:lstStyle/>
          <a:p>
            <a:r>
              <a:rPr lang="en-US" dirty="0">
                <a:solidFill>
                  <a:schemeClr val="accent1"/>
                </a:solidFill>
                <a:latin typeface="Abadi" panose="020B0604020104020204" pitchFamily="34" charset="0"/>
              </a:rPr>
              <a:t>Production, Information Costs, and Economic Organization</a:t>
            </a:r>
          </a:p>
        </p:txBody>
      </p:sp>
      <p:sp>
        <p:nvSpPr>
          <p:cNvPr id="3" name="Subtitle 2">
            <a:extLst>
              <a:ext uri="{FF2B5EF4-FFF2-40B4-BE49-F238E27FC236}">
                <a16:creationId xmlns:a16="http://schemas.microsoft.com/office/drawing/2014/main" id="{AB74D262-F9B6-4EF2-989D-6889F8710363}"/>
              </a:ext>
            </a:extLst>
          </p:cNvPr>
          <p:cNvSpPr>
            <a:spLocks noGrp="1"/>
          </p:cNvSpPr>
          <p:nvPr>
            <p:ph type="subTitle" idx="1"/>
          </p:nvPr>
        </p:nvSpPr>
        <p:spPr>
          <a:xfrm>
            <a:off x="1524000" y="4079874"/>
            <a:ext cx="9144000" cy="2238475"/>
          </a:xfrm>
        </p:spPr>
        <p:txBody>
          <a:bodyPr>
            <a:normAutofit/>
          </a:bodyPr>
          <a:lstStyle/>
          <a:p>
            <a:r>
              <a:rPr lang="en-US" dirty="0">
                <a:latin typeface="Abadi" panose="020B0604020104020204" pitchFamily="34" charset="0"/>
              </a:rPr>
              <a:t> Armen </a:t>
            </a:r>
            <a:r>
              <a:rPr lang="en-US" dirty="0" err="1">
                <a:latin typeface="Abadi" panose="020B0604020104020204" pitchFamily="34" charset="0"/>
              </a:rPr>
              <a:t>Alchian</a:t>
            </a:r>
            <a:r>
              <a:rPr lang="en-US" dirty="0">
                <a:latin typeface="Abadi" panose="020B0604020104020204" pitchFamily="34" charset="0"/>
              </a:rPr>
              <a:t> and Harold Demsetz</a:t>
            </a:r>
          </a:p>
          <a:p>
            <a:r>
              <a:rPr lang="en-US" dirty="0">
                <a:latin typeface="Abadi" panose="020B0604020104020204" pitchFamily="34" charset="0"/>
              </a:rPr>
              <a:t>(1972)</a:t>
            </a:r>
          </a:p>
          <a:p>
            <a:r>
              <a:rPr lang="en-US" i="1" dirty="0">
                <a:latin typeface="Abadi" panose="020B0604020104020204" pitchFamily="34" charset="0"/>
              </a:rPr>
              <a:t>American Economic Review</a:t>
            </a:r>
            <a:r>
              <a:rPr lang="en-US" dirty="0">
                <a:latin typeface="Abadi" panose="020B0604020104020204" pitchFamily="34" charset="0"/>
              </a:rPr>
              <a:t> </a:t>
            </a:r>
          </a:p>
        </p:txBody>
      </p:sp>
      <p:pic>
        <p:nvPicPr>
          <p:cNvPr id="4" name="Picture 3">
            <a:extLst>
              <a:ext uri="{FF2B5EF4-FFF2-40B4-BE49-F238E27FC236}">
                <a16:creationId xmlns:a16="http://schemas.microsoft.com/office/drawing/2014/main" id="{D726A9D0-BB29-4B0C-8333-59DFB7FFE1DB}"/>
              </a:ext>
            </a:extLst>
          </p:cNvPr>
          <p:cNvPicPr>
            <a:picLocks noChangeAspect="1"/>
          </p:cNvPicPr>
          <p:nvPr/>
        </p:nvPicPr>
        <p:blipFill>
          <a:blip r:embed="rId2"/>
          <a:stretch>
            <a:fillRect/>
          </a:stretch>
        </p:blipFill>
        <p:spPr>
          <a:xfrm>
            <a:off x="925679" y="3838323"/>
            <a:ext cx="1838325" cy="2486025"/>
          </a:xfrm>
          <a:prstGeom prst="rect">
            <a:avLst/>
          </a:prstGeom>
        </p:spPr>
      </p:pic>
      <p:pic>
        <p:nvPicPr>
          <p:cNvPr id="6" name="Picture 5">
            <a:extLst>
              <a:ext uri="{FF2B5EF4-FFF2-40B4-BE49-F238E27FC236}">
                <a16:creationId xmlns:a16="http://schemas.microsoft.com/office/drawing/2014/main" id="{1A10B3A2-3365-4611-8CC3-26B4B5007E79}"/>
              </a:ext>
            </a:extLst>
          </p:cNvPr>
          <p:cNvPicPr>
            <a:picLocks noChangeAspect="1"/>
          </p:cNvPicPr>
          <p:nvPr/>
        </p:nvPicPr>
        <p:blipFill>
          <a:blip r:embed="rId3"/>
          <a:stretch>
            <a:fillRect/>
          </a:stretch>
        </p:blipFill>
        <p:spPr>
          <a:xfrm>
            <a:off x="9362001" y="3832339"/>
            <a:ext cx="1904320" cy="2486026"/>
          </a:xfrm>
          <a:prstGeom prst="rect">
            <a:avLst/>
          </a:prstGeom>
        </p:spPr>
      </p:pic>
      <p:cxnSp>
        <p:nvCxnSpPr>
          <p:cNvPr id="8" name="Straight Connector 7">
            <a:extLst>
              <a:ext uri="{FF2B5EF4-FFF2-40B4-BE49-F238E27FC236}">
                <a16:creationId xmlns:a16="http://schemas.microsoft.com/office/drawing/2014/main" id="{571DFBFA-9EDA-4C6D-8155-991AFB1C8A0C}"/>
              </a:ext>
            </a:extLst>
          </p:cNvPr>
          <p:cNvCxnSpPr/>
          <p:nvPr/>
        </p:nvCxnSpPr>
        <p:spPr>
          <a:xfrm>
            <a:off x="847023" y="3236058"/>
            <a:ext cx="1041929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83448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E66F-CB6F-421D-B816-D8B549A90F6F}"/>
              </a:ext>
            </a:extLst>
          </p:cNvPr>
          <p:cNvSpPr>
            <a:spLocks noGrp="1"/>
          </p:cNvSpPr>
          <p:nvPr>
            <p:ph type="title"/>
          </p:nvPr>
        </p:nvSpPr>
        <p:spPr>
          <a:xfrm>
            <a:off x="0" y="18255"/>
            <a:ext cx="12192000" cy="1325563"/>
          </a:xfrm>
        </p:spPr>
        <p:txBody>
          <a:bodyPr>
            <a:normAutofit/>
          </a:bodyPr>
          <a:lstStyle/>
          <a:p>
            <a:pPr algn="ctr"/>
            <a:r>
              <a:rPr lang="en-US" sz="4000" dirty="0">
                <a:solidFill>
                  <a:schemeClr val="accent1"/>
                </a:solidFill>
                <a:latin typeface="Abadi" panose="020B0604020104020204" pitchFamily="34" charset="0"/>
              </a:rPr>
              <a:t>Inputs Owned by the Firm </a:t>
            </a:r>
          </a:p>
        </p:txBody>
      </p:sp>
      <p:sp>
        <p:nvSpPr>
          <p:cNvPr id="3" name="Content Placeholder 2">
            <a:extLst>
              <a:ext uri="{FF2B5EF4-FFF2-40B4-BE49-F238E27FC236}">
                <a16:creationId xmlns:a16="http://schemas.microsoft.com/office/drawing/2014/main" id="{4444A4AE-1C0D-418D-9256-5973550B9FDE}"/>
              </a:ext>
            </a:extLst>
          </p:cNvPr>
          <p:cNvSpPr>
            <a:spLocks noGrp="1"/>
          </p:cNvSpPr>
          <p:nvPr>
            <p:ph idx="1"/>
          </p:nvPr>
        </p:nvSpPr>
        <p:spPr>
          <a:xfrm>
            <a:off x="537328" y="1825625"/>
            <a:ext cx="11236750" cy="4351338"/>
          </a:xfrm>
        </p:spPr>
        <p:txBody>
          <a:bodyPr>
            <a:normAutofit fontScale="92500" lnSpcReduction="10000"/>
          </a:bodyPr>
          <a:lstStyle/>
          <a:p>
            <a:r>
              <a:rPr lang="en-US" dirty="0">
                <a:latin typeface="Abadi" panose="020B0604020104020204" pitchFamily="34" charset="0"/>
              </a:rPr>
              <a:t>What kind of jointly used resources are likely to be owned by the owner/ monitor and which are likely to be hired from people who are not owners? </a:t>
            </a:r>
          </a:p>
          <a:p>
            <a:pPr marL="0" indent="0">
              <a:buNone/>
            </a:pPr>
            <a:endParaRPr lang="en-US" dirty="0">
              <a:latin typeface="Abadi" panose="020B0604020104020204" pitchFamily="34" charset="0"/>
            </a:endParaRPr>
          </a:p>
          <a:p>
            <a:r>
              <a:rPr lang="en-US" dirty="0">
                <a:latin typeface="Abadi" panose="020B0604020104020204" pitchFamily="34" charset="0"/>
              </a:rPr>
              <a:t>Renting versus owning </a:t>
            </a:r>
            <a:r>
              <a:rPr lang="en-US" dirty="0">
                <a:latin typeface="Abadi" panose="020B0604020104020204" pitchFamily="34" charset="0"/>
                <a:sym typeface="Wingdings" panose="05000000000000000000" pitchFamily="2" charset="2"/>
              </a:rPr>
              <a:t></a:t>
            </a:r>
            <a:r>
              <a:rPr lang="en-US" dirty="0">
                <a:latin typeface="Abadi" panose="020B0604020104020204" pitchFamily="34" charset="0"/>
              </a:rPr>
              <a:t> Renting may be more costly than owning</a:t>
            </a:r>
          </a:p>
          <a:p>
            <a:endParaRPr lang="en-US" sz="2400" dirty="0">
              <a:latin typeface="Abadi" panose="020B0604020104020204" pitchFamily="34" charset="0"/>
            </a:endParaRPr>
          </a:p>
          <a:p>
            <a:r>
              <a:rPr lang="en-US" dirty="0">
                <a:latin typeface="Abadi" panose="020B0604020104020204" pitchFamily="34" charset="0"/>
              </a:rPr>
              <a:t>Employers are likelier to own/invest in inputs with higher resale values and longer expected use</a:t>
            </a:r>
          </a:p>
          <a:p>
            <a:pPr lvl="1">
              <a:spcBef>
                <a:spcPts val="1200"/>
              </a:spcBef>
            </a:pPr>
            <a:r>
              <a:rPr lang="en-US" sz="2600" dirty="0">
                <a:latin typeface="Abadi" panose="020B0604020104020204" pitchFamily="34" charset="0"/>
              </a:rPr>
              <a:t>Need to monitor the depreciation inflicted upon the input in its use.</a:t>
            </a:r>
          </a:p>
          <a:p>
            <a:pPr marL="457200" lvl="1" indent="0">
              <a:buNone/>
            </a:pPr>
            <a:endParaRPr lang="en-US" dirty="0">
              <a:latin typeface="Abadi" panose="020B0604020104020204" pitchFamily="34" charset="0"/>
            </a:endParaRPr>
          </a:p>
          <a:p>
            <a:r>
              <a:rPr lang="en-US" dirty="0">
                <a:latin typeface="Abadi" panose="020B0604020104020204" pitchFamily="34" charset="0"/>
              </a:rPr>
              <a:t>If depreciation is more cheaply detected when the owner can see its use </a:t>
            </a:r>
            <a:r>
              <a:rPr lang="en-US" dirty="0">
                <a:latin typeface="Abadi" panose="020B0604020104020204" pitchFamily="34" charset="0"/>
                <a:sym typeface="Wingdings" panose="05000000000000000000" pitchFamily="2" charset="2"/>
              </a:rPr>
              <a:t> Owner use &gt; renting </a:t>
            </a:r>
            <a:endParaRPr lang="en-US" dirty="0">
              <a:latin typeface="Abadi" panose="020B0604020104020204" pitchFamily="34" charset="0"/>
            </a:endParaRPr>
          </a:p>
          <a:p>
            <a:endParaRPr lang="en-US" dirty="0"/>
          </a:p>
        </p:txBody>
      </p:sp>
    </p:spTree>
    <p:extLst>
      <p:ext uri="{BB962C8B-B14F-4D97-AF65-F5344CB8AC3E}">
        <p14:creationId xmlns:p14="http://schemas.microsoft.com/office/powerpoint/2010/main" val="3392666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B736D-B8B4-436C-A657-0E0AE67C0302}"/>
              </a:ext>
            </a:extLst>
          </p:cNvPr>
          <p:cNvSpPr>
            <a:spLocks noGrp="1"/>
          </p:cNvSpPr>
          <p:nvPr>
            <p:ph type="title"/>
          </p:nvPr>
        </p:nvSpPr>
        <p:spPr>
          <a:xfrm>
            <a:off x="0" y="0"/>
            <a:ext cx="12191999" cy="1325563"/>
          </a:xfrm>
        </p:spPr>
        <p:txBody>
          <a:bodyPr/>
          <a:lstStyle/>
          <a:p>
            <a:pPr algn="ctr"/>
            <a:r>
              <a:rPr lang="en-US" dirty="0">
                <a:solidFill>
                  <a:schemeClr val="accent1"/>
                </a:solidFill>
                <a:latin typeface="+mn-lt"/>
              </a:rPr>
              <a:t>Firms as specialized market institutions</a:t>
            </a:r>
          </a:p>
        </p:txBody>
      </p:sp>
      <p:sp>
        <p:nvSpPr>
          <p:cNvPr id="3" name="Content Placeholder 2">
            <a:extLst>
              <a:ext uri="{FF2B5EF4-FFF2-40B4-BE49-F238E27FC236}">
                <a16:creationId xmlns:a16="http://schemas.microsoft.com/office/drawing/2014/main" id="{D74864D8-C860-4ABC-9487-A5A99B46B18C}"/>
              </a:ext>
            </a:extLst>
          </p:cNvPr>
          <p:cNvSpPr>
            <a:spLocks noGrp="1"/>
          </p:cNvSpPr>
          <p:nvPr>
            <p:ph idx="1"/>
          </p:nvPr>
        </p:nvSpPr>
        <p:spPr>
          <a:xfrm>
            <a:off x="474785" y="1825625"/>
            <a:ext cx="11429999" cy="4667250"/>
          </a:xfrm>
        </p:spPr>
        <p:txBody>
          <a:bodyPr>
            <a:normAutofit/>
          </a:bodyPr>
          <a:lstStyle/>
          <a:p>
            <a:r>
              <a:rPr lang="en-US" dirty="0">
                <a:latin typeface="Abadi" panose="020B0604020104020204" pitchFamily="34" charset="0"/>
              </a:rPr>
              <a:t>The firm serves as a highly specialized surrogate market </a:t>
            </a:r>
          </a:p>
          <a:p>
            <a:endParaRPr lang="en-US" sz="700" dirty="0">
              <a:latin typeface="Abadi" panose="020B0604020104020204" pitchFamily="34" charset="0"/>
            </a:endParaRPr>
          </a:p>
          <a:p>
            <a:pPr lvl="1">
              <a:buFont typeface="Wingdings" panose="05000000000000000000" pitchFamily="2" charset="2"/>
              <a:buChar char="Ø"/>
            </a:pPr>
            <a:r>
              <a:rPr lang="en-US" sz="2800" dirty="0">
                <a:latin typeface="Abadi" panose="020B0604020104020204" pitchFamily="34" charset="0"/>
              </a:rPr>
              <a:t>A device for enhancing competition among sets of input resources.</a:t>
            </a:r>
          </a:p>
          <a:p>
            <a:pPr lvl="1">
              <a:buFont typeface="Wingdings" panose="05000000000000000000" pitchFamily="2" charset="2"/>
              <a:buChar char="Ø"/>
            </a:pPr>
            <a:r>
              <a:rPr lang="en-US" sz="2800" dirty="0">
                <a:latin typeface="Abadi" panose="020B0604020104020204" pitchFamily="34" charset="0"/>
              </a:rPr>
              <a:t>A device for more efficiently rewarding these inputs.</a:t>
            </a:r>
            <a:endParaRPr lang="en-US" dirty="0">
              <a:latin typeface="Abadi" panose="020B0604020104020204" pitchFamily="34" charset="0"/>
            </a:endParaRPr>
          </a:p>
          <a:p>
            <a:pPr marL="0" indent="0">
              <a:buNone/>
            </a:pPr>
            <a:endParaRPr lang="en-US" dirty="0">
              <a:latin typeface="Abadi" panose="020B0604020104020204" pitchFamily="34" charset="0"/>
            </a:endParaRPr>
          </a:p>
          <a:p>
            <a:r>
              <a:rPr lang="en-US" dirty="0">
                <a:latin typeface="Abadi" panose="020B0604020104020204" pitchFamily="34" charset="0"/>
              </a:rPr>
              <a:t>The e</a:t>
            </a:r>
            <a:r>
              <a:rPr lang="en-US" sz="2800" dirty="0">
                <a:latin typeface="Abadi" panose="020B0604020104020204" pitchFamily="34" charset="0"/>
              </a:rPr>
              <a:t>mployer acquires superior information about many input</a:t>
            </a:r>
            <a:r>
              <a:rPr lang="en-US" dirty="0">
                <a:latin typeface="Abadi" panose="020B0604020104020204" pitchFamily="34" charset="0"/>
              </a:rPr>
              <a:t>s’</a:t>
            </a:r>
            <a:r>
              <a:rPr lang="en-US" sz="2800" dirty="0">
                <a:latin typeface="Abadi" panose="020B0604020104020204" pitchFamily="34" charset="0"/>
              </a:rPr>
              <a:t> productive talents</a:t>
            </a:r>
          </a:p>
          <a:p>
            <a:pPr marL="457200" lvl="1" indent="0">
              <a:buNone/>
            </a:pPr>
            <a:r>
              <a:rPr lang="en-US" dirty="0">
                <a:latin typeface="Abadi" panose="020B0604020104020204" pitchFamily="34" charset="0"/>
              </a:rPr>
              <a:t>-Aids his directive (market hiring) efficiency.</a:t>
            </a:r>
          </a:p>
          <a:p>
            <a:pPr marL="457200" lvl="1" indent="0">
              <a:buNone/>
            </a:pPr>
            <a:r>
              <a:rPr lang="en-US" dirty="0">
                <a:latin typeface="Abadi" panose="020B0604020104020204" pitchFamily="34" charset="0"/>
              </a:rPr>
              <a:t>-Allows him to ascertain opportunities for profitable team production more economically and accurately.</a:t>
            </a:r>
          </a:p>
          <a:p>
            <a:pPr marL="457200" lvl="1" indent="0">
              <a:buNone/>
            </a:pPr>
            <a:r>
              <a:rPr lang="en-US" dirty="0">
                <a:latin typeface="Abadi" panose="020B0604020104020204" pitchFamily="34" charset="0"/>
              </a:rPr>
              <a:t>-He “sells” this information to employees. </a:t>
            </a:r>
          </a:p>
          <a:p>
            <a:endParaRPr lang="en-US" dirty="0">
              <a:latin typeface="Abadi" panose="020B0604020104020204" pitchFamily="34" charset="0"/>
            </a:endParaRPr>
          </a:p>
        </p:txBody>
      </p:sp>
    </p:spTree>
    <p:extLst>
      <p:ext uri="{BB962C8B-B14F-4D97-AF65-F5344CB8AC3E}">
        <p14:creationId xmlns:p14="http://schemas.microsoft.com/office/powerpoint/2010/main" val="2276342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8F667-A069-4A0E-B663-0E70225457C1}"/>
              </a:ext>
            </a:extLst>
          </p:cNvPr>
          <p:cNvSpPr>
            <a:spLocks noGrp="1"/>
          </p:cNvSpPr>
          <p:nvPr>
            <p:ph type="title"/>
          </p:nvPr>
        </p:nvSpPr>
        <p:spPr>
          <a:xfrm>
            <a:off x="-72272" y="0"/>
            <a:ext cx="12264272" cy="1325563"/>
          </a:xfrm>
        </p:spPr>
        <p:txBody>
          <a:bodyPr>
            <a:normAutofit/>
          </a:bodyPr>
          <a:lstStyle/>
          <a:p>
            <a:pPr algn="ctr"/>
            <a:r>
              <a:rPr lang="en-US" sz="4000" dirty="0">
                <a:solidFill>
                  <a:schemeClr val="accent1"/>
                </a:solidFill>
                <a:latin typeface="Abadi" panose="020B0604020104020204" pitchFamily="34" charset="0"/>
              </a:rPr>
              <a:t>Conclusion</a:t>
            </a:r>
          </a:p>
        </p:txBody>
      </p:sp>
      <p:sp>
        <p:nvSpPr>
          <p:cNvPr id="3" name="Content Placeholder 2">
            <a:extLst>
              <a:ext uri="{FF2B5EF4-FFF2-40B4-BE49-F238E27FC236}">
                <a16:creationId xmlns:a16="http://schemas.microsoft.com/office/drawing/2014/main" id="{33F39D61-C0BC-4B3C-8705-937B7518B587}"/>
              </a:ext>
            </a:extLst>
          </p:cNvPr>
          <p:cNvSpPr>
            <a:spLocks noGrp="1"/>
          </p:cNvSpPr>
          <p:nvPr>
            <p:ph idx="1"/>
          </p:nvPr>
        </p:nvSpPr>
        <p:spPr>
          <a:xfrm>
            <a:off x="838200" y="1825624"/>
            <a:ext cx="10515600" cy="4885893"/>
          </a:xfrm>
        </p:spPr>
        <p:txBody>
          <a:bodyPr>
            <a:normAutofit fontScale="85000" lnSpcReduction="20000"/>
          </a:bodyPr>
          <a:lstStyle/>
          <a:p>
            <a:r>
              <a:rPr lang="en-US" b="1" dirty="0"/>
              <a:t>Monitoring or metering</a:t>
            </a:r>
            <a:r>
              <a:rPr lang="en-US" dirty="0"/>
              <a:t> productivities to match marginal productivities to costs of inputs, and thereby to reduce shirking, can be achieved more economically in a firm.</a:t>
            </a:r>
          </a:p>
          <a:p>
            <a:endParaRPr lang="en-US" dirty="0"/>
          </a:p>
          <a:p>
            <a:r>
              <a:rPr lang="en-US" dirty="0"/>
              <a:t>The classical firm = Joint input production + Several input owners +    Central contractual agent who has the rights to renegotiate contracts, and holds the residual claim, and has the right to sell/transfer his rights</a:t>
            </a:r>
          </a:p>
          <a:p>
            <a:endParaRPr lang="en-US" dirty="0"/>
          </a:p>
          <a:p>
            <a:r>
              <a:rPr lang="en-US" dirty="0"/>
              <a:t>The firm takes on the characteristic of an efficient market in that information about the productive characteristics of a large set of specific inputs is now more cheaply available.</a:t>
            </a:r>
          </a:p>
          <a:p>
            <a:pPr marL="0" indent="0">
              <a:buNone/>
            </a:pPr>
            <a:r>
              <a:rPr lang="en-US" dirty="0">
                <a:sym typeface="Wingdings" panose="05000000000000000000" pitchFamily="2" charset="2"/>
              </a:rPr>
              <a:t>    </a:t>
            </a:r>
            <a:r>
              <a:rPr lang="en-US" dirty="0"/>
              <a:t>The firm can be considered a privately owned market.</a:t>
            </a:r>
          </a:p>
          <a:p>
            <a:pPr marL="0" indent="0">
              <a:buNone/>
            </a:pPr>
            <a:r>
              <a:rPr lang="en-US" dirty="0">
                <a:sym typeface="Wingdings" panose="05000000000000000000" pitchFamily="2" charset="2"/>
              </a:rPr>
              <a:t>     </a:t>
            </a:r>
            <a:r>
              <a:rPr lang="en-US" dirty="0"/>
              <a:t>The privately owned firm may have advantages in using, coordinating, and 	directing resources compared to markets that suffer from shared 	ownership.</a:t>
            </a:r>
          </a:p>
        </p:txBody>
      </p:sp>
    </p:spTree>
    <p:extLst>
      <p:ext uri="{BB962C8B-B14F-4D97-AF65-F5344CB8AC3E}">
        <p14:creationId xmlns:p14="http://schemas.microsoft.com/office/powerpoint/2010/main" val="1251737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CC0DD-2022-4C6A-BEA2-979FE895AC1C}"/>
              </a:ext>
            </a:extLst>
          </p:cNvPr>
          <p:cNvSpPr>
            <a:spLocks noGrp="1"/>
          </p:cNvSpPr>
          <p:nvPr>
            <p:ph type="title"/>
          </p:nvPr>
        </p:nvSpPr>
        <p:spPr>
          <a:xfrm>
            <a:off x="0" y="24380"/>
            <a:ext cx="12192000" cy="1325563"/>
          </a:xfrm>
        </p:spPr>
        <p:txBody>
          <a:bodyPr>
            <a:normAutofit/>
          </a:bodyPr>
          <a:lstStyle/>
          <a:p>
            <a:pPr algn="ctr"/>
            <a:r>
              <a:rPr lang="en-US" sz="4000" dirty="0">
                <a:solidFill>
                  <a:schemeClr val="accent1"/>
                </a:solidFill>
                <a:latin typeface="Abadi" panose="020B0604020104020204" pitchFamily="34" charset="0"/>
              </a:rPr>
              <a:t>Main Argument</a:t>
            </a:r>
          </a:p>
        </p:txBody>
      </p:sp>
      <p:sp>
        <p:nvSpPr>
          <p:cNvPr id="5" name="Content Placeholder 4">
            <a:extLst>
              <a:ext uri="{FF2B5EF4-FFF2-40B4-BE49-F238E27FC236}">
                <a16:creationId xmlns:a16="http://schemas.microsoft.com/office/drawing/2014/main" id="{5AB4F1B8-8CE0-4C6A-9489-45C7273493F8}"/>
              </a:ext>
            </a:extLst>
          </p:cNvPr>
          <p:cNvSpPr>
            <a:spLocks noGrp="1"/>
          </p:cNvSpPr>
          <p:nvPr>
            <p:ph idx="1"/>
          </p:nvPr>
        </p:nvSpPr>
        <p:spPr>
          <a:xfrm>
            <a:off x="367917" y="1375919"/>
            <a:ext cx="11678652" cy="5249471"/>
          </a:xfrm>
        </p:spPr>
        <p:txBody>
          <a:bodyPr>
            <a:normAutofit/>
          </a:bodyPr>
          <a:lstStyle/>
          <a:p>
            <a:r>
              <a:rPr lang="en-US" u="sng" dirty="0">
                <a:latin typeface="Abadi" panose="020B0604020104020204" pitchFamily="34" charset="0"/>
              </a:rPr>
              <a:t>Capitalist society</a:t>
            </a:r>
            <a:r>
              <a:rPr lang="en-US" dirty="0">
                <a:latin typeface="Abadi" panose="020B0604020104020204" pitchFamily="34" charset="0"/>
              </a:rPr>
              <a:t> </a:t>
            </a:r>
            <a:r>
              <a:rPr lang="en-US" dirty="0">
                <a:latin typeface="Abadi" panose="020B0604020104020204" pitchFamily="34" charset="0"/>
                <a:sym typeface="Wingdings" panose="05000000000000000000" pitchFamily="2" charset="2"/>
              </a:rPr>
              <a:t> Resources are owned and allocated by 					        non-governmental institutions</a:t>
            </a:r>
          </a:p>
          <a:p>
            <a:pPr lvl="8">
              <a:spcBef>
                <a:spcPts val="1800"/>
              </a:spcBef>
            </a:pPr>
            <a:r>
              <a:rPr lang="en-US" sz="2400" dirty="0">
                <a:latin typeface="Abadi" panose="020B0604020104020204" pitchFamily="34" charset="0"/>
                <a:sym typeface="Wingdings" panose="05000000000000000000" pitchFamily="2" charset="2"/>
              </a:rPr>
              <a:t>Markets and firms                                                                                   	- Owners increase productivity through cooperative                	  specialization/production</a:t>
            </a:r>
          </a:p>
          <a:p>
            <a:r>
              <a:rPr lang="en-US" u="sng" dirty="0">
                <a:latin typeface="Abadi" panose="020B0604020104020204" pitchFamily="34" charset="0"/>
                <a:sym typeface="Wingdings" panose="05000000000000000000" pitchFamily="2" charset="2"/>
              </a:rPr>
              <a:t>Team Production </a:t>
            </a:r>
            <a:endParaRPr lang="en-US" dirty="0">
              <a:latin typeface="Abadi" panose="020B0604020104020204" pitchFamily="34" charset="0"/>
              <a:sym typeface="Wingdings" panose="05000000000000000000" pitchFamily="2" charset="2"/>
            </a:endParaRPr>
          </a:p>
          <a:p>
            <a:pPr marL="0" indent="0">
              <a:buNone/>
            </a:pPr>
            <a:r>
              <a:rPr lang="en-US" dirty="0">
                <a:latin typeface="Abadi" panose="020B0604020104020204" pitchFamily="34" charset="0"/>
                <a:sym typeface="Wingdings" panose="05000000000000000000" pitchFamily="2" charset="2"/>
              </a:rPr>
              <a:t>                               </a:t>
            </a:r>
            <a:r>
              <a:rPr lang="en-US" sz="2400" dirty="0">
                <a:latin typeface="Abadi" panose="020B0604020104020204" pitchFamily="34" charset="0"/>
                <a:sym typeface="Wingdings" panose="05000000000000000000" pitchFamily="2" charset="2"/>
              </a:rPr>
              <a:t>- D</a:t>
            </a:r>
            <a:r>
              <a:rPr lang="en-US" sz="2400" dirty="0">
                <a:latin typeface="Abadi" panose="020B0604020104020204" pitchFamily="34" charset="0"/>
              </a:rPr>
              <a:t>ifficult to measure individual contributions to team                                                                                                                                                                     			         production.                      </a:t>
            </a:r>
          </a:p>
          <a:p>
            <a:pPr marL="0" indent="0">
              <a:buNone/>
            </a:pPr>
            <a:r>
              <a:rPr lang="en-US" sz="2400" dirty="0">
                <a:latin typeface="Abadi" panose="020B0604020104020204" pitchFamily="34" charset="0"/>
              </a:rPr>
              <a:t>			       - With team production it is difficult, solely by observing total                                                          			         output, to define or determine each</a:t>
            </a:r>
            <a:r>
              <a:rPr lang="en-US" sz="2400" i="1" dirty="0">
                <a:latin typeface="Abadi" panose="020B0604020104020204" pitchFamily="34" charset="0"/>
              </a:rPr>
              <a:t> </a:t>
            </a:r>
            <a:r>
              <a:rPr lang="en-US" sz="2400" dirty="0">
                <a:latin typeface="Abadi" panose="020B0604020104020204" pitchFamily="34" charset="0"/>
              </a:rPr>
              <a:t>individual’s contribution</a:t>
            </a:r>
            <a:r>
              <a:rPr lang="en-US" sz="2400" dirty="0"/>
              <a:t>. </a:t>
            </a:r>
          </a:p>
          <a:p>
            <a:pPr marL="0" indent="0">
              <a:buNone/>
            </a:pPr>
            <a:r>
              <a:rPr lang="en-US" sz="2400" dirty="0">
                <a:latin typeface="Abadi" panose="020B0604020104020204" pitchFamily="34" charset="0"/>
              </a:rPr>
              <a:t>			       - The output is yielded by a team, and it is </a:t>
            </a:r>
            <a:r>
              <a:rPr lang="en-US" sz="2400" b="1" dirty="0">
                <a:latin typeface="Abadi" panose="020B0604020104020204" pitchFamily="34" charset="0"/>
              </a:rPr>
              <a:t>more than the sum                       			         of separable outputs</a:t>
            </a:r>
            <a:r>
              <a:rPr lang="en-US" sz="2400" dirty="0">
                <a:latin typeface="Abadi" panose="020B0604020104020204" pitchFamily="34" charset="0"/>
              </a:rPr>
              <a:t> of each of the members. </a:t>
            </a:r>
          </a:p>
          <a:p>
            <a:endParaRPr lang="en-US" sz="2400" dirty="0"/>
          </a:p>
          <a:p>
            <a:pPr marL="0" indent="0">
              <a:buNone/>
            </a:pPr>
            <a:endParaRPr lang="en-US" sz="2400" dirty="0">
              <a:latin typeface="Abadi" panose="020B0604020104020204" pitchFamily="34" charset="0"/>
            </a:endParaRPr>
          </a:p>
        </p:txBody>
      </p:sp>
      <p:pic>
        <p:nvPicPr>
          <p:cNvPr id="7" name="Picture 6">
            <a:extLst>
              <a:ext uri="{FF2B5EF4-FFF2-40B4-BE49-F238E27FC236}">
                <a16:creationId xmlns:a16="http://schemas.microsoft.com/office/drawing/2014/main" id="{AD74FB9C-0506-48C8-9AD2-89C107109C7C}"/>
              </a:ext>
            </a:extLst>
          </p:cNvPr>
          <p:cNvPicPr>
            <a:picLocks noChangeAspect="1"/>
          </p:cNvPicPr>
          <p:nvPr/>
        </p:nvPicPr>
        <p:blipFill rotWithShape="1">
          <a:blip r:embed="rId3"/>
          <a:srcRect b="9617"/>
          <a:stretch/>
        </p:blipFill>
        <p:spPr>
          <a:xfrm>
            <a:off x="613348" y="4000654"/>
            <a:ext cx="2981325" cy="2412332"/>
          </a:xfrm>
          <a:prstGeom prst="rect">
            <a:avLst/>
          </a:prstGeom>
        </p:spPr>
      </p:pic>
    </p:spTree>
    <p:extLst>
      <p:ext uri="{BB962C8B-B14F-4D97-AF65-F5344CB8AC3E}">
        <p14:creationId xmlns:p14="http://schemas.microsoft.com/office/powerpoint/2010/main" val="421789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B8B8BC-E31A-0C56-6377-A211FE230C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273D80-0716-67A0-42EB-D241C1558D8A}"/>
              </a:ext>
            </a:extLst>
          </p:cNvPr>
          <p:cNvSpPr>
            <a:spLocks noGrp="1"/>
          </p:cNvSpPr>
          <p:nvPr>
            <p:ph type="title"/>
          </p:nvPr>
        </p:nvSpPr>
        <p:spPr>
          <a:xfrm>
            <a:off x="0" y="1"/>
            <a:ext cx="12192000" cy="1417004"/>
          </a:xfrm>
        </p:spPr>
        <p:txBody>
          <a:bodyPr>
            <a:normAutofit/>
          </a:bodyPr>
          <a:lstStyle/>
          <a:p>
            <a:pPr algn="ctr"/>
            <a:r>
              <a:rPr lang="en-US" sz="4000" dirty="0">
                <a:solidFill>
                  <a:schemeClr val="accent1"/>
                </a:solidFill>
                <a:latin typeface="Abadi" panose="020B0604020104020204" pitchFamily="34" charset="0"/>
              </a:rPr>
              <a:t>Two important issues </a:t>
            </a:r>
          </a:p>
        </p:txBody>
      </p:sp>
      <p:sp>
        <p:nvSpPr>
          <p:cNvPr id="3" name="Content Placeholder 2">
            <a:extLst>
              <a:ext uri="{FF2B5EF4-FFF2-40B4-BE49-F238E27FC236}">
                <a16:creationId xmlns:a16="http://schemas.microsoft.com/office/drawing/2014/main" id="{73DF49DB-8312-B750-FFAD-AC69D01D6183}"/>
              </a:ext>
            </a:extLst>
          </p:cNvPr>
          <p:cNvSpPr>
            <a:spLocks noGrp="1"/>
          </p:cNvSpPr>
          <p:nvPr>
            <p:ph idx="1"/>
          </p:nvPr>
        </p:nvSpPr>
        <p:spPr>
          <a:xfrm>
            <a:off x="518160" y="1334134"/>
            <a:ext cx="11254740" cy="5432425"/>
          </a:xfrm>
        </p:spPr>
        <p:txBody>
          <a:bodyPr>
            <a:normAutofit fontScale="92500" lnSpcReduction="10000"/>
          </a:bodyPr>
          <a:lstStyle/>
          <a:p>
            <a:r>
              <a:rPr lang="en-US" dirty="0">
                <a:latin typeface="Abadi" panose="020B0604020104020204" pitchFamily="34" charset="0"/>
              </a:rPr>
              <a:t> Gains from specialization and cooperative production can be better    obtained through teams rather than markets. </a:t>
            </a:r>
          </a:p>
          <a:p>
            <a:pPr>
              <a:spcBef>
                <a:spcPts val="1800"/>
              </a:spcBef>
            </a:pPr>
            <a:r>
              <a:rPr lang="en-US" dirty="0">
                <a:latin typeface="Abadi" panose="020B0604020104020204" pitchFamily="34" charset="0"/>
              </a:rPr>
              <a:t> Thus, it demands economic organizations to facilitate teams/cooperation.</a:t>
            </a:r>
          </a:p>
          <a:p>
            <a:pPr marL="0" indent="0">
              <a:buNone/>
            </a:pPr>
            <a:r>
              <a:rPr lang="en-US" b="1" dirty="0">
                <a:latin typeface="Abadi" panose="020B0604020104020204" pitchFamily="34" charset="0"/>
              </a:rPr>
              <a:t>BUT </a:t>
            </a:r>
            <a:r>
              <a:rPr lang="en-US" sz="2400" dirty="0">
                <a:latin typeface="Abadi" panose="020B0604020104020204" pitchFamily="34" charset="0"/>
              </a:rPr>
              <a:t>		                </a:t>
            </a:r>
          </a:p>
          <a:p>
            <a:pPr>
              <a:spcBef>
                <a:spcPts val="1800"/>
              </a:spcBef>
            </a:pPr>
            <a:r>
              <a:rPr lang="en-US" dirty="0">
                <a:latin typeface="Abadi" panose="020B0604020104020204" pitchFamily="34" charset="0"/>
              </a:rPr>
              <a:t> How to monitor input and output in cooperation/teams?</a:t>
            </a:r>
          </a:p>
          <a:p>
            <a:pPr>
              <a:spcBef>
                <a:spcPts val="1800"/>
              </a:spcBef>
            </a:pPr>
            <a:r>
              <a:rPr lang="en-US" dirty="0">
                <a:latin typeface="Abadi" panose="020B0604020104020204" pitchFamily="34" charset="0"/>
              </a:rPr>
              <a:t> Monitoring is costly</a:t>
            </a:r>
          </a:p>
          <a:p>
            <a:pPr marL="0" indent="0">
              <a:spcBef>
                <a:spcPts val="1800"/>
              </a:spcBef>
              <a:buNone/>
            </a:pPr>
            <a:r>
              <a:rPr lang="en-US" b="1" dirty="0">
                <a:latin typeface="Abadi" panose="020B0604020104020204" pitchFamily="34" charset="0"/>
              </a:rPr>
              <a:t>The solution is a FIRM (an economic organization)</a:t>
            </a:r>
          </a:p>
          <a:p>
            <a:pPr lvl="1">
              <a:spcBef>
                <a:spcPts val="1800"/>
              </a:spcBef>
              <a:buFont typeface="Wingdings" panose="05000000000000000000" pitchFamily="2" charset="2"/>
              <a:buChar char="Ø"/>
            </a:pPr>
            <a:r>
              <a:rPr lang="en-US" dirty="0">
                <a:latin typeface="Abadi" panose="020B0604020104020204" pitchFamily="34" charset="0"/>
              </a:rPr>
              <a:t> Monitors individual input</a:t>
            </a:r>
          </a:p>
          <a:p>
            <a:pPr lvl="1">
              <a:spcBef>
                <a:spcPts val="1800"/>
              </a:spcBef>
              <a:buFont typeface="Wingdings" panose="05000000000000000000" pitchFamily="2" charset="2"/>
              <a:buChar char="Ø"/>
            </a:pPr>
            <a:r>
              <a:rPr lang="en-US" dirty="0">
                <a:latin typeface="Abadi" panose="020B0604020104020204" pitchFamily="34" charset="0"/>
              </a:rPr>
              <a:t> Thus, long term contracts are </a:t>
            </a:r>
            <a:r>
              <a:rPr lang="en-US" u="sng" dirty="0">
                <a:latin typeface="Abadi" panose="020B0604020104020204" pitchFamily="34" charset="0"/>
              </a:rPr>
              <a:t>not</a:t>
            </a:r>
            <a:r>
              <a:rPr lang="en-US" dirty="0">
                <a:latin typeface="Abadi" panose="020B0604020104020204" pitchFamily="34" charset="0"/>
              </a:rPr>
              <a:t> the essence of the firm</a:t>
            </a:r>
          </a:p>
          <a:p>
            <a:pPr marL="0" indent="0">
              <a:buNone/>
            </a:pPr>
            <a:r>
              <a:rPr lang="en-US" dirty="0">
                <a:latin typeface="Abadi" panose="020B0604020104020204" pitchFamily="34" charset="0"/>
              </a:rPr>
              <a:t> </a:t>
            </a:r>
          </a:p>
          <a:p>
            <a:r>
              <a:rPr lang="en-US" b="1" dirty="0">
                <a:latin typeface="Abadi" panose="020B0604020104020204" pitchFamily="34" charset="0"/>
              </a:rPr>
              <a:t>Firm</a:t>
            </a:r>
            <a:r>
              <a:rPr lang="en-US" dirty="0">
                <a:latin typeface="Abadi" panose="020B0604020104020204" pitchFamily="34" charset="0"/>
              </a:rPr>
              <a:t> </a:t>
            </a:r>
            <a:r>
              <a:rPr lang="en-US" dirty="0">
                <a:latin typeface="Abadi" panose="020B0604020104020204" pitchFamily="34" charset="0"/>
                <a:sym typeface="Wingdings" panose="05000000000000000000" pitchFamily="2" charset="2"/>
              </a:rPr>
              <a:t> </a:t>
            </a:r>
            <a:r>
              <a:rPr lang="en-US" dirty="0">
                <a:solidFill>
                  <a:schemeClr val="accent1"/>
                </a:solidFill>
                <a:latin typeface="Abadi" panose="020B0604020104020204" pitchFamily="34" charset="0"/>
                <a:sym typeface="Wingdings" panose="05000000000000000000" pitchFamily="2" charset="2"/>
              </a:rPr>
              <a:t>team use of inputs </a:t>
            </a:r>
            <a:r>
              <a:rPr lang="en-US" dirty="0">
                <a:latin typeface="Abadi" panose="020B0604020104020204" pitchFamily="34" charset="0"/>
                <a:sym typeface="Wingdings" panose="05000000000000000000" pitchFamily="2" charset="2"/>
              </a:rPr>
              <a:t>+ </a:t>
            </a:r>
            <a:r>
              <a:rPr lang="en-US" dirty="0">
                <a:solidFill>
                  <a:schemeClr val="accent1"/>
                </a:solidFill>
                <a:latin typeface="Abadi" panose="020B0604020104020204" pitchFamily="34" charset="0"/>
                <a:sym typeface="Wingdings" panose="05000000000000000000" pitchFamily="2" charset="2"/>
              </a:rPr>
              <a:t>centralized contractual agent</a:t>
            </a:r>
            <a:endParaRPr lang="en-US" dirty="0">
              <a:solidFill>
                <a:schemeClr val="accent1"/>
              </a:solidFill>
              <a:latin typeface="Abadi" panose="020B0604020104020204" pitchFamily="34" charset="0"/>
            </a:endParaRPr>
          </a:p>
        </p:txBody>
      </p:sp>
    </p:spTree>
    <p:extLst>
      <p:ext uri="{BB962C8B-B14F-4D97-AF65-F5344CB8AC3E}">
        <p14:creationId xmlns:p14="http://schemas.microsoft.com/office/powerpoint/2010/main" val="90041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491AC-37FF-4D05-ACFA-824379B51C73}"/>
              </a:ext>
            </a:extLst>
          </p:cNvPr>
          <p:cNvSpPr>
            <a:spLocks noGrp="1"/>
          </p:cNvSpPr>
          <p:nvPr>
            <p:ph type="title"/>
          </p:nvPr>
        </p:nvSpPr>
        <p:spPr>
          <a:xfrm>
            <a:off x="0" y="-64101"/>
            <a:ext cx="12192000" cy="1325563"/>
          </a:xfrm>
        </p:spPr>
        <p:txBody>
          <a:bodyPr>
            <a:normAutofit/>
          </a:bodyPr>
          <a:lstStyle/>
          <a:p>
            <a:pPr algn="ctr"/>
            <a:r>
              <a:rPr lang="en-US" sz="4000" dirty="0">
                <a:solidFill>
                  <a:schemeClr val="accent1"/>
                </a:solidFill>
                <a:latin typeface="Abadi" panose="020B0604020104020204" pitchFamily="34" charset="0"/>
              </a:rPr>
              <a:t>The Metering Problem</a:t>
            </a:r>
          </a:p>
        </p:txBody>
      </p:sp>
      <p:sp>
        <p:nvSpPr>
          <p:cNvPr id="3" name="Content Placeholder 2">
            <a:extLst>
              <a:ext uri="{FF2B5EF4-FFF2-40B4-BE49-F238E27FC236}">
                <a16:creationId xmlns:a16="http://schemas.microsoft.com/office/drawing/2014/main" id="{E2DBCB00-669D-4C76-A020-326D5A07A7C3}"/>
              </a:ext>
            </a:extLst>
          </p:cNvPr>
          <p:cNvSpPr>
            <a:spLocks noGrp="1"/>
          </p:cNvSpPr>
          <p:nvPr>
            <p:ph idx="1"/>
          </p:nvPr>
        </p:nvSpPr>
        <p:spPr>
          <a:xfrm>
            <a:off x="838199" y="1370659"/>
            <a:ext cx="10515600" cy="2691411"/>
          </a:xfrm>
        </p:spPr>
        <p:txBody>
          <a:bodyPr>
            <a:normAutofit/>
          </a:bodyPr>
          <a:lstStyle/>
          <a:p>
            <a:r>
              <a:rPr lang="en-US" dirty="0">
                <a:latin typeface="Abadi" panose="020B0604020104020204" pitchFamily="34" charset="0"/>
              </a:rPr>
              <a:t>Shirking </a:t>
            </a:r>
            <a:r>
              <a:rPr lang="en-US" dirty="0">
                <a:latin typeface="Abadi" panose="020B0604020104020204" pitchFamily="34" charset="0"/>
                <a:sym typeface="Wingdings" panose="05000000000000000000" pitchFamily="2" charset="2"/>
              </a:rPr>
              <a:t> A real problem for organizations and institutions</a:t>
            </a:r>
          </a:p>
          <a:p>
            <a:r>
              <a:rPr lang="en-US" u="sng" dirty="0">
                <a:latin typeface="Abadi" panose="020B0604020104020204" pitchFamily="34" charset="0"/>
                <a:sym typeface="Wingdings" panose="05000000000000000000" pitchFamily="2" charset="2"/>
              </a:rPr>
              <a:t>Classic economic theory</a:t>
            </a:r>
          </a:p>
          <a:p>
            <a:pPr lvl="1"/>
            <a:r>
              <a:rPr lang="en-US" dirty="0">
                <a:latin typeface="Abadi" panose="020B0604020104020204" pitchFamily="34" charset="0"/>
              </a:rPr>
              <a:t>Fails to address the costs associated with metering (measuring) productivity and rewards</a:t>
            </a:r>
          </a:p>
          <a:p>
            <a:pPr lvl="1"/>
            <a:r>
              <a:rPr lang="en-US" dirty="0">
                <a:latin typeface="Abadi" panose="020B0604020104020204" pitchFamily="34" charset="0"/>
              </a:rPr>
              <a:t>Assumptions       Metering costs = 0</a:t>
            </a:r>
          </a:p>
          <a:p>
            <a:pPr marL="457200" lvl="1" indent="0">
              <a:buNone/>
            </a:pPr>
            <a:r>
              <a:rPr lang="en-US" dirty="0">
                <a:latin typeface="Abadi" panose="020B0604020104020204" pitchFamily="34" charset="0"/>
              </a:rPr>
              <a:t>                            Productivity creates its reward</a:t>
            </a:r>
          </a:p>
          <a:p>
            <a:pPr marL="457200" lvl="1" indent="0">
              <a:buNone/>
            </a:pPr>
            <a:endParaRPr lang="en-US" dirty="0"/>
          </a:p>
        </p:txBody>
      </p:sp>
      <p:cxnSp>
        <p:nvCxnSpPr>
          <p:cNvPr id="5" name="Straight Arrow Connector 4">
            <a:extLst>
              <a:ext uri="{FF2B5EF4-FFF2-40B4-BE49-F238E27FC236}">
                <a16:creationId xmlns:a16="http://schemas.microsoft.com/office/drawing/2014/main" id="{C7828083-9A6A-4968-880B-7F3FB457BE44}"/>
              </a:ext>
            </a:extLst>
          </p:cNvPr>
          <p:cNvCxnSpPr>
            <a:cxnSpLocks/>
          </p:cNvCxnSpPr>
          <p:nvPr/>
        </p:nvCxnSpPr>
        <p:spPr>
          <a:xfrm>
            <a:off x="3400925" y="3480136"/>
            <a:ext cx="449180" cy="251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8943BC1-983B-42BD-AC29-5A6B16CECC8E}"/>
              </a:ext>
            </a:extLst>
          </p:cNvPr>
          <p:cNvCxnSpPr>
            <a:cxnSpLocks/>
          </p:cNvCxnSpPr>
          <p:nvPr/>
        </p:nvCxnSpPr>
        <p:spPr>
          <a:xfrm>
            <a:off x="3400926" y="3402366"/>
            <a:ext cx="4491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Multiplication Sign 14">
            <a:extLst>
              <a:ext uri="{FF2B5EF4-FFF2-40B4-BE49-F238E27FC236}">
                <a16:creationId xmlns:a16="http://schemas.microsoft.com/office/drawing/2014/main" id="{BD986138-9C09-4C37-8568-7528F95E4688}"/>
              </a:ext>
            </a:extLst>
          </p:cNvPr>
          <p:cNvSpPr/>
          <p:nvPr/>
        </p:nvSpPr>
        <p:spPr>
          <a:xfrm>
            <a:off x="187291" y="1788792"/>
            <a:ext cx="749508" cy="7345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50BC037-8D85-4AB6-8D45-B96F5BBDEC24}"/>
              </a:ext>
            </a:extLst>
          </p:cNvPr>
          <p:cNvSpPr txBox="1"/>
          <p:nvPr/>
        </p:nvSpPr>
        <p:spPr>
          <a:xfrm>
            <a:off x="650822" y="3950400"/>
            <a:ext cx="10702977" cy="2062103"/>
          </a:xfrm>
          <a:prstGeom prst="rect">
            <a:avLst/>
          </a:prstGeom>
          <a:noFill/>
        </p:spPr>
        <p:txBody>
          <a:bodyPr wrap="square" rtlCol="0">
            <a:spAutoFit/>
          </a:bodyPr>
          <a:lstStyle/>
          <a:p>
            <a:pPr lvl="1"/>
            <a:r>
              <a:rPr lang="en-US" sz="2800" u="sng" dirty="0">
                <a:latin typeface="Abadi" panose="020B0604020104020204" pitchFamily="34" charset="0"/>
              </a:rPr>
              <a:t>Authors’ Opposing View</a:t>
            </a:r>
          </a:p>
          <a:p>
            <a:pPr marL="1257300" lvl="2" indent="-342900">
              <a:spcBef>
                <a:spcPts val="1200"/>
              </a:spcBef>
              <a:buFont typeface="Arial" panose="020B0604020202020204" pitchFamily="34" charset="0"/>
              <a:buChar char="•"/>
            </a:pPr>
            <a:r>
              <a:rPr lang="en-US" sz="2400" dirty="0">
                <a:latin typeface="Abadi" panose="020B0604020104020204" pitchFamily="34" charset="0"/>
              </a:rPr>
              <a:t>The system of rewarding relied upon to stimulate productivity. </a:t>
            </a:r>
          </a:p>
          <a:p>
            <a:pPr marL="1257300" lvl="2" indent="-342900">
              <a:buFont typeface="Arial" panose="020B0604020202020204" pitchFamily="34" charset="0"/>
              <a:buChar char="•"/>
            </a:pPr>
            <a:r>
              <a:rPr lang="en-US" sz="2400" dirty="0">
                <a:latin typeface="Abadi" panose="020B0604020104020204" pitchFamily="34" charset="0"/>
              </a:rPr>
              <a:t>An economic organization that meters well – making rewards and productively tightly correlated – will have higher productivity. </a:t>
            </a:r>
          </a:p>
          <a:p>
            <a:endParaRPr lang="en-US" dirty="0"/>
          </a:p>
        </p:txBody>
      </p:sp>
      <p:sp>
        <p:nvSpPr>
          <p:cNvPr id="4" name="Plus Sign 3">
            <a:extLst>
              <a:ext uri="{FF2B5EF4-FFF2-40B4-BE49-F238E27FC236}">
                <a16:creationId xmlns:a16="http://schemas.microsoft.com/office/drawing/2014/main" id="{D2E3FBC8-42D6-4988-AE81-6B6E12F6C142}"/>
              </a:ext>
            </a:extLst>
          </p:cNvPr>
          <p:cNvSpPr/>
          <p:nvPr/>
        </p:nvSpPr>
        <p:spPr>
          <a:xfrm>
            <a:off x="187291" y="3931152"/>
            <a:ext cx="851395" cy="820240"/>
          </a:xfrm>
          <a:prstGeom prst="mathPlus">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582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5" grpId="0" animBg="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09E7D-7BD6-4220-B288-7F3827D33DBC}"/>
              </a:ext>
            </a:extLst>
          </p:cNvPr>
          <p:cNvSpPr>
            <a:spLocks noGrp="1"/>
          </p:cNvSpPr>
          <p:nvPr>
            <p:ph type="title"/>
          </p:nvPr>
        </p:nvSpPr>
        <p:spPr>
          <a:xfrm>
            <a:off x="440924" y="498290"/>
            <a:ext cx="11310151" cy="1294999"/>
          </a:xfrm>
        </p:spPr>
        <p:txBody>
          <a:bodyPr>
            <a:normAutofit fontScale="90000"/>
          </a:bodyPr>
          <a:lstStyle/>
          <a:p>
            <a:pPr algn="ctr"/>
            <a:r>
              <a:rPr lang="en-US" dirty="0">
                <a:solidFill>
                  <a:schemeClr val="accent1"/>
                </a:solidFill>
                <a:latin typeface="Abadi" panose="020B0604020104020204" pitchFamily="34" charset="0"/>
              </a:rPr>
              <a:t>How can team production be organized to reduce shirking and the costs of detecting performance? </a:t>
            </a:r>
          </a:p>
        </p:txBody>
      </p:sp>
      <p:sp>
        <p:nvSpPr>
          <p:cNvPr id="3" name="Content Placeholder 2">
            <a:extLst>
              <a:ext uri="{FF2B5EF4-FFF2-40B4-BE49-F238E27FC236}">
                <a16:creationId xmlns:a16="http://schemas.microsoft.com/office/drawing/2014/main" id="{DBD06C59-0056-4C3D-8328-B75E4E5E4352}"/>
              </a:ext>
            </a:extLst>
          </p:cNvPr>
          <p:cNvSpPr>
            <a:spLocks noGrp="1"/>
          </p:cNvSpPr>
          <p:nvPr>
            <p:ph idx="1"/>
          </p:nvPr>
        </p:nvSpPr>
        <p:spPr>
          <a:xfrm>
            <a:off x="838198" y="2218543"/>
            <a:ext cx="11218559" cy="3958419"/>
          </a:xfrm>
        </p:spPr>
        <p:txBody>
          <a:bodyPr>
            <a:normAutofit fontScale="92500" lnSpcReduction="20000"/>
          </a:bodyPr>
          <a:lstStyle/>
          <a:p>
            <a:pPr>
              <a:buFont typeface="Wingdings" panose="05000000000000000000" pitchFamily="2" charset="2"/>
              <a:buChar char="ü"/>
            </a:pPr>
            <a:r>
              <a:rPr lang="en-US" dirty="0"/>
              <a:t> </a:t>
            </a:r>
            <a:r>
              <a:rPr lang="en-US" u="sng" dirty="0"/>
              <a:t>The Monitor</a:t>
            </a:r>
            <a:r>
              <a:rPr lang="en-US" dirty="0"/>
              <a:t> = meters the marginal productivity of individual inputs to the team’s output </a:t>
            </a:r>
          </a:p>
          <a:p>
            <a:pPr>
              <a:buFont typeface="Wingdings" panose="05000000000000000000" pitchFamily="2" charset="2"/>
              <a:buChar char="ü"/>
            </a:pPr>
            <a:endParaRPr lang="en-US" sz="1200" dirty="0"/>
          </a:p>
          <a:p>
            <a:pPr marL="0" indent="0">
              <a:buNone/>
            </a:pPr>
            <a:r>
              <a:rPr lang="en-US" dirty="0"/>
              <a:t>	- Residual claimant status </a:t>
            </a:r>
            <a:r>
              <a:rPr lang="en-US" sz="2400" dirty="0">
                <a:sym typeface="Wingdings" panose="05000000000000000000" pitchFamily="2" charset="2"/>
              </a:rPr>
              <a:t> </a:t>
            </a:r>
            <a:r>
              <a:rPr lang="en-US" sz="2400" dirty="0"/>
              <a:t>Earns any residual product through the  						       reduction in shirking that he brings about</a:t>
            </a:r>
          </a:p>
          <a:p>
            <a:pPr marL="0" indent="0">
              <a:buNone/>
            </a:pPr>
            <a:r>
              <a:rPr lang="en-US" dirty="0"/>
              <a:t>						</a:t>
            </a:r>
            <a:r>
              <a:rPr lang="en-US" sz="2400" dirty="0"/>
              <a:t>NB: the monitor gets all the residual income</a:t>
            </a:r>
          </a:p>
          <a:p>
            <a:pPr marL="0" indent="0">
              <a:buNone/>
            </a:pPr>
            <a:r>
              <a:rPr lang="en-US" dirty="0"/>
              <a:t>	- Centralized party to all contracts with inputs in a team production process</a:t>
            </a:r>
          </a:p>
          <a:p>
            <a:pPr marL="0" indent="0">
              <a:spcBef>
                <a:spcPts val="1800"/>
              </a:spcBef>
              <a:buNone/>
            </a:pPr>
            <a:r>
              <a:rPr lang="en-US" dirty="0"/>
              <a:t>	- Observes input behavior</a:t>
            </a:r>
          </a:p>
          <a:p>
            <a:pPr marL="0" indent="0">
              <a:spcBef>
                <a:spcPts val="1800"/>
              </a:spcBef>
              <a:buNone/>
            </a:pPr>
            <a:r>
              <a:rPr lang="en-US" dirty="0"/>
              <a:t>	- Has the power to revise contract terms and incentives of 	  	   	individual members</a:t>
            </a:r>
          </a:p>
          <a:p>
            <a:pPr marL="0" indent="0">
              <a:buNone/>
            </a:pPr>
            <a:endParaRPr lang="en-US" dirty="0"/>
          </a:p>
        </p:txBody>
      </p:sp>
    </p:spTree>
    <p:extLst>
      <p:ext uri="{BB962C8B-B14F-4D97-AF65-F5344CB8AC3E}">
        <p14:creationId xmlns:p14="http://schemas.microsoft.com/office/powerpoint/2010/main" val="100003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4184-5CFA-4794-952E-7DF494AC054D}"/>
              </a:ext>
            </a:extLst>
          </p:cNvPr>
          <p:cNvSpPr>
            <a:spLocks noGrp="1"/>
          </p:cNvSpPr>
          <p:nvPr>
            <p:ph type="title"/>
          </p:nvPr>
        </p:nvSpPr>
        <p:spPr>
          <a:xfrm>
            <a:off x="0" y="346487"/>
            <a:ext cx="12191999" cy="1325563"/>
          </a:xfrm>
        </p:spPr>
        <p:txBody>
          <a:bodyPr>
            <a:normAutofit/>
          </a:bodyPr>
          <a:lstStyle/>
          <a:p>
            <a:pPr algn="ctr"/>
            <a:r>
              <a:rPr lang="en-US" dirty="0">
                <a:solidFill>
                  <a:schemeClr val="accent1"/>
                </a:solidFill>
                <a:latin typeface="Abadi" panose="020B0604020104020204" pitchFamily="34" charset="0"/>
              </a:rPr>
              <a:t>Necessary conditions for the existence                                of the classical firm </a:t>
            </a:r>
          </a:p>
        </p:txBody>
      </p:sp>
      <p:sp>
        <p:nvSpPr>
          <p:cNvPr id="3" name="Content Placeholder 2">
            <a:extLst>
              <a:ext uri="{FF2B5EF4-FFF2-40B4-BE49-F238E27FC236}">
                <a16:creationId xmlns:a16="http://schemas.microsoft.com/office/drawing/2014/main" id="{A1B8415A-EFB7-4406-80F5-1F859D51A252}"/>
              </a:ext>
            </a:extLst>
          </p:cNvPr>
          <p:cNvSpPr>
            <a:spLocks noGrp="1"/>
          </p:cNvSpPr>
          <p:nvPr>
            <p:ph idx="1"/>
          </p:nvPr>
        </p:nvSpPr>
        <p:spPr>
          <a:xfrm>
            <a:off x="838200" y="1825625"/>
            <a:ext cx="8498305" cy="4351338"/>
          </a:xfrm>
        </p:spPr>
        <p:txBody>
          <a:bodyPr>
            <a:normAutofit fontScale="92500" lnSpcReduction="20000"/>
          </a:bodyPr>
          <a:lstStyle/>
          <a:p>
            <a:pPr marL="0" indent="0">
              <a:buNone/>
            </a:pPr>
            <a:r>
              <a:rPr lang="en-US" dirty="0">
                <a:latin typeface="Abadi" panose="020B0604020104020204" pitchFamily="34" charset="0"/>
              </a:rPr>
              <a:t>(1) It is possible to increase productivity through team-oriented production,</a:t>
            </a:r>
          </a:p>
          <a:p>
            <a:pPr marL="0" indent="0">
              <a:buNone/>
            </a:pPr>
            <a:r>
              <a:rPr lang="en-US" sz="2600" dirty="0">
                <a:latin typeface="Abadi" panose="020B0604020104020204" pitchFamily="34" charset="0"/>
              </a:rPr>
              <a:t>(which is) a production technique for which it is costly to directly measure the marginal outputs of the cooperating inputs, and that makes it more difficult to restrict shirking through simple market exchange between cooperating inputs.</a:t>
            </a:r>
          </a:p>
          <a:p>
            <a:pPr>
              <a:buFontTx/>
              <a:buChar char="-"/>
            </a:pPr>
            <a:endParaRPr lang="en-US" dirty="0">
              <a:latin typeface="Abadi" panose="020B0604020104020204" pitchFamily="34" charset="0"/>
            </a:endParaRPr>
          </a:p>
          <a:p>
            <a:pPr marL="0" indent="0">
              <a:buNone/>
            </a:pPr>
            <a:r>
              <a:rPr lang="en-US" dirty="0">
                <a:latin typeface="Abadi" panose="020B0604020104020204" pitchFamily="34" charset="0"/>
              </a:rPr>
              <a:t>(2) It is economical to estimate marginal productivity by observing or specifying input behavior </a:t>
            </a:r>
            <a:r>
              <a:rPr lang="en-US" sz="1900" dirty="0">
                <a:latin typeface="Abadi" panose="020B0604020104020204" pitchFamily="34" charset="0"/>
              </a:rPr>
              <a:t>(high task programmability)</a:t>
            </a:r>
            <a:endParaRPr lang="en-US" dirty="0">
              <a:latin typeface="Abadi" panose="020B0604020104020204" pitchFamily="34" charset="0"/>
            </a:endParaRPr>
          </a:p>
          <a:p>
            <a:pPr marL="0" indent="0">
              <a:buNone/>
            </a:pPr>
            <a:endParaRPr lang="en-US" dirty="0">
              <a:latin typeface="Abadi" panose="020B0604020104020204" pitchFamily="34" charset="0"/>
            </a:endParaRPr>
          </a:p>
          <a:p>
            <a:pPr>
              <a:buFont typeface="Wingdings" panose="05000000000000000000" pitchFamily="2" charset="2"/>
              <a:buChar char="v"/>
            </a:pPr>
            <a:r>
              <a:rPr lang="en-US" dirty="0">
                <a:latin typeface="Abadi" panose="020B0604020104020204" pitchFamily="34" charset="0"/>
              </a:rPr>
              <a:t> Firms exist due to costs of managing </a:t>
            </a:r>
          </a:p>
          <a:p>
            <a:pPr lvl="1"/>
            <a:r>
              <a:rPr lang="en-US" sz="2800" dirty="0">
                <a:latin typeface="Abadi" panose="020B0604020104020204" pitchFamily="34" charset="0"/>
              </a:rPr>
              <a:t>Extension of Coase (1937)</a:t>
            </a:r>
          </a:p>
        </p:txBody>
      </p:sp>
      <p:sp>
        <p:nvSpPr>
          <p:cNvPr id="4" name="TextBox 3">
            <a:extLst>
              <a:ext uri="{FF2B5EF4-FFF2-40B4-BE49-F238E27FC236}">
                <a16:creationId xmlns:a16="http://schemas.microsoft.com/office/drawing/2014/main" id="{CDF4186F-6E3C-4A41-B238-80E04934A23F}"/>
              </a:ext>
            </a:extLst>
          </p:cNvPr>
          <p:cNvSpPr txBox="1"/>
          <p:nvPr/>
        </p:nvSpPr>
        <p:spPr>
          <a:xfrm>
            <a:off x="10311063" y="2665478"/>
            <a:ext cx="1768642" cy="1384995"/>
          </a:xfrm>
          <a:prstGeom prst="rect">
            <a:avLst/>
          </a:prstGeom>
          <a:noFill/>
        </p:spPr>
        <p:txBody>
          <a:bodyPr wrap="square" rtlCol="0">
            <a:spAutoFit/>
          </a:bodyPr>
          <a:lstStyle/>
          <a:p>
            <a:r>
              <a:rPr lang="en-US" sz="2800" b="1" dirty="0">
                <a:latin typeface="Abadi" panose="020B0604020104020204" pitchFamily="34" charset="0"/>
              </a:rPr>
              <a:t>Classic </a:t>
            </a:r>
          </a:p>
          <a:p>
            <a:r>
              <a:rPr lang="en-US" sz="2800" b="1" dirty="0">
                <a:latin typeface="Abadi" panose="020B0604020104020204" pitchFamily="34" charset="0"/>
              </a:rPr>
              <a:t>Capitalist</a:t>
            </a:r>
          </a:p>
          <a:p>
            <a:r>
              <a:rPr lang="en-US" sz="2800" b="1" dirty="0">
                <a:latin typeface="Abadi" panose="020B0604020104020204" pitchFamily="34" charset="0"/>
              </a:rPr>
              <a:t>Firm</a:t>
            </a:r>
          </a:p>
        </p:txBody>
      </p:sp>
      <p:sp>
        <p:nvSpPr>
          <p:cNvPr id="6" name="Right Brace 5">
            <a:extLst>
              <a:ext uri="{FF2B5EF4-FFF2-40B4-BE49-F238E27FC236}">
                <a16:creationId xmlns:a16="http://schemas.microsoft.com/office/drawing/2014/main" id="{9EFC5ED5-ED0B-4DCD-BD2B-475F2C911CDC}"/>
              </a:ext>
            </a:extLst>
          </p:cNvPr>
          <p:cNvSpPr/>
          <p:nvPr/>
        </p:nvSpPr>
        <p:spPr>
          <a:xfrm>
            <a:off x="9512968" y="1918546"/>
            <a:ext cx="545432" cy="27688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07F0AD16-C802-41E1-9AA0-843805C2B672}"/>
              </a:ext>
            </a:extLst>
          </p:cNvPr>
          <p:cNvSpPr txBox="1"/>
          <p:nvPr/>
        </p:nvSpPr>
        <p:spPr>
          <a:xfrm>
            <a:off x="6878450" y="4980269"/>
            <a:ext cx="4644765" cy="1785104"/>
          </a:xfrm>
          <a:prstGeom prst="rect">
            <a:avLst/>
          </a:prstGeom>
          <a:noFill/>
        </p:spPr>
        <p:txBody>
          <a:bodyPr wrap="square" rtlCol="0">
            <a:spAutoFit/>
          </a:bodyPr>
          <a:lstStyle/>
          <a:p>
            <a:r>
              <a:rPr lang="en-US" sz="2200" i="1" dirty="0">
                <a:latin typeface="Abadi" panose="020B0604020104020204" pitchFamily="34" charset="0"/>
              </a:rPr>
              <a:t>“Ceteris paribus, the higher is the cost of transacting across markets the greater will be the comparative advantage of organizing resources within the firm.”</a:t>
            </a:r>
          </a:p>
        </p:txBody>
      </p:sp>
    </p:spTree>
    <p:extLst>
      <p:ext uri="{BB962C8B-B14F-4D97-AF65-F5344CB8AC3E}">
        <p14:creationId xmlns:p14="http://schemas.microsoft.com/office/powerpoint/2010/main" val="284193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ABA3E-3A40-4AC5-84F6-6300C5ECEBF2}"/>
              </a:ext>
            </a:extLst>
          </p:cNvPr>
          <p:cNvSpPr>
            <a:spLocks noGrp="1"/>
          </p:cNvSpPr>
          <p:nvPr>
            <p:ph type="title"/>
          </p:nvPr>
        </p:nvSpPr>
        <p:spPr>
          <a:xfrm>
            <a:off x="0" y="0"/>
            <a:ext cx="12192000" cy="1325563"/>
          </a:xfrm>
        </p:spPr>
        <p:txBody>
          <a:bodyPr vert="horz" lIns="91440" tIns="45720" rIns="91440" bIns="45720" rtlCol="0" anchor="ctr">
            <a:normAutofit/>
          </a:bodyPr>
          <a:lstStyle/>
          <a:p>
            <a:pPr algn="ctr"/>
            <a:r>
              <a:rPr lang="en-US" sz="4000" kern="1200" dirty="0">
                <a:solidFill>
                  <a:schemeClr val="accent1"/>
                </a:solidFill>
                <a:latin typeface="Abadi" panose="020B0604020104020204" pitchFamily="34" charset="0"/>
              </a:rPr>
              <a:t>Types of Firms</a:t>
            </a:r>
          </a:p>
        </p:txBody>
      </p:sp>
      <p:graphicFrame>
        <p:nvGraphicFramePr>
          <p:cNvPr id="4" name="Table 3">
            <a:extLst>
              <a:ext uri="{FF2B5EF4-FFF2-40B4-BE49-F238E27FC236}">
                <a16:creationId xmlns:a16="http://schemas.microsoft.com/office/drawing/2014/main" id="{22F01B59-B41A-48D0-B65F-5AC684F4B6B1}"/>
              </a:ext>
            </a:extLst>
          </p:cNvPr>
          <p:cNvGraphicFramePr>
            <a:graphicFrameLocks noGrp="1"/>
          </p:cNvGraphicFramePr>
          <p:nvPr>
            <p:extLst>
              <p:ext uri="{D42A27DB-BD31-4B8C-83A1-F6EECF244321}">
                <p14:modId xmlns:p14="http://schemas.microsoft.com/office/powerpoint/2010/main" val="1026223356"/>
              </p:ext>
            </p:extLst>
          </p:nvPr>
        </p:nvGraphicFramePr>
        <p:xfrm>
          <a:off x="1241751" y="1964469"/>
          <a:ext cx="9698974" cy="4073652"/>
        </p:xfrm>
        <a:graphic>
          <a:graphicData uri="http://schemas.openxmlformats.org/drawingml/2006/table">
            <a:tbl>
              <a:tblPr firstRow="1" bandRow="1">
                <a:tableStyleId>{69CF1AB2-1976-4502-BF36-3FF5EA218861}</a:tableStyleId>
              </a:tblPr>
              <a:tblGrid>
                <a:gridCol w="9698974">
                  <a:extLst>
                    <a:ext uri="{9D8B030D-6E8A-4147-A177-3AD203B41FA5}">
                      <a16:colId xmlns:a16="http://schemas.microsoft.com/office/drawing/2014/main" val="2766786128"/>
                    </a:ext>
                  </a:extLst>
                </a:gridCol>
              </a:tblGrid>
              <a:tr h="678942">
                <a:tc>
                  <a:txBody>
                    <a:bodyPr/>
                    <a:lstStyle/>
                    <a:p>
                      <a:pPr algn="ctr"/>
                      <a:r>
                        <a:rPr lang="en-US" sz="3300" b="0" dirty="0"/>
                        <a:t>Profit-sharing Firm</a:t>
                      </a:r>
                      <a:endParaRPr lang="en-US" sz="3300" b="0" dirty="0">
                        <a:latin typeface="Abadi" panose="020B0604020104020204" pitchFamily="34" charset="0"/>
                      </a:endParaRPr>
                    </a:p>
                  </a:txBody>
                  <a:tcPr marL="125730" marR="125730" marT="62865" marB="62865"/>
                </a:tc>
                <a:extLst>
                  <a:ext uri="{0D108BD9-81ED-4DB2-BD59-A6C34878D82A}">
                    <a16:rowId xmlns:a16="http://schemas.microsoft.com/office/drawing/2014/main" val="3088659312"/>
                  </a:ext>
                </a:extLst>
              </a:tr>
              <a:tr h="678942">
                <a:tc>
                  <a:txBody>
                    <a:bodyPr/>
                    <a:lstStyle/>
                    <a:p>
                      <a:pPr algn="ctr"/>
                      <a:r>
                        <a:rPr lang="en-US" sz="3300" dirty="0"/>
                        <a:t>Socialist Firm</a:t>
                      </a:r>
                      <a:endParaRPr lang="en-US" sz="3300" b="0" dirty="0">
                        <a:latin typeface="Abadi" panose="020B0604020104020204" pitchFamily="34" charset="0"/>
                      </a:endParaRPr>
                    </a:p>
                  </a:txBody>
                  <a:tcPr marL="125730" marR="125730" marT="62865" marB="62865"/>
                </a:tc>
                <a:extLst>
                  <a:ext uri="{0D108BD9-81ED-4DB2-BD59-A6C34878D82A}">
                    <a16:rowId xmlns:a16="http://schemas.microsoft.com/office/drawing/2014/main" val="2143386251"/>
                  </a:ext>
                </a:extLst>
              </a:tr>
              <a:tr h="678942">
                <a:tc>
                  <a:txBody>
                    <a:bodyPr/>
                    <a:lstStyle/>
                    <a:p>
                      <a:pPr algn="ctr"/>
                      <a:r>
                        <a:rPr lang="en-US" sz="3300" dirty="0"/>
                        <a:t>The Corporation</a:t>
                      </a:r>
                      <a:endParaRPr lang="en-US" sz="3300" dirty="0">
                        <a:latin typeface="Abadi" panose="020B0604020104020204" pitchFamily="34" charset="0"/>
                      </a:endParaRPr>
                    </a:p>
                  </a:txBody>
                  <a:tcPr marL="125730" marR="125730" marT="62865" marB="62865"/>
                </a:tc>
                <a:extLst>
                  <a:ext uri="{0D108BD9-81ED-4DB2-BD59-A6C34878D82A}">
                    <a16:rowId xmlns:a16="http://schemas.microsoft.com/office/drawing/2014/main" val="2462069025"/>
                  </a:ext>
                </a:extLst>
              </a:tr>
              <a:tr h="678942">
                <a:tc>
                  <a:txBody>
                    <a:bodyPr/>
                    <a:lstStyle/>
                    <a:p>
                      <a:pPr algn="ctr"/>
                      <a:r>
                        <a:rPr lang="en-US" sz="3300" dirty="0"/>
                        <a:t>Mutual and Non-profit Firms</a:t>
                      </a:r>
                      <a:endParaRPr lang="en-US" sz="3300" dirty="0">
                        <a:latin typeface="Abadi" panose="020B0604020104020204" pitchFamily="34" charset="0"/>
                      </a:endParaRPr>
                    </a:p>
                  </a:txBody>
                  <a:tcPr marL="125730" marR="125730" marT="62865" marB="62865"/>
                </a:tc>
                <a:extLst>
                  <a:ext uri="{0D108BD9-81ED-4DB2-BD59-A6C34878D82A}">
                    <a16:rowId xmlns:a16="http://schemas.microsoft.com/office/drawing/2014/main" val="527646866"/>
                  </a:ext>
                </a:extLst>
              </a:tr>
              <a:tr h="678942">
                <a:tc>
                  <a:txBody>
                    <a:bodyPr/>
                    <a:lstStyle/>
                    <a:p>
                      <a:pPr algn="ctr"/>
                      <a:r>
                        <a:rPr lang="en-US" sz="3300"/>
                        <a:t>Partnerships</a:t>
                      </a:r>
                      <a:endParaRPr lang="en-US" sz="3300">
                        <a:latin typeface="Abadi" panose="020B0604020104020204" pitchFamily="34" charset="0"/>
                      </a:endParaRPr>
                    </a:p>
                  </a:txBody>
                  <a:tcPr marL="125730" marR="125730" marT="62865" marB="62865"/>
                </a:tc>
                <a:extLst>
                  <a:ext uri="{0D108BD9-81ED-4DB2-BD59-A6C34878D82A}">
                    <a16:rowId xmlns:a16="http://schemas.microsoft.com/office/drawing/2014/main" val="1285394099"/>
                  </a:ext>
                </a:extLst>
              </a:tr>
              <a:tr h="678942">
                <a:tc>
                  <a:txBody>
                    <a:bodyPr/>
                    <a:lstStyle/>
                    <a:p>
                      <a:pPr algn="ctr"/>
                      <a:r>
                        <a:rPr lang="en-US" sz="3300" dirty="0"/>
                        <a:t>Employee Unions</a:t>
                      </a:r>
                      <a:endParaRPr lang="en-US" sz="3300" dirty="0">
                        <a:latin typeface="Abadi" panose="020B0604020104020204" pitchFamily="34" charset="0"/>
                      </a:endParaRPr>
                    </a:p>
                  </a:txBody>
                  <a:tcPr marL="125730" marR="125730" marT="62865" marB="62865"/>
                </a:tc>
                <a:extLst>
                  <a:ext uri="{0D108BD9-81ED-4DB2-BD59-A6C34878D82A}">
                    <a16:rowId xmlns:a16="http://schemas.microsoft.com/office/drawing/2014/main" val="223900854"/>
                  </a:ext>
                </a:extLst>
              </a:tr>
            </a:tbl>
          </a:graphicData>
        </a:graphic>
      </p:graphicFrame>
    </p:spTree>
    <p:extLst>
      <p:ext uri="{BB962C8B-B14F-4D97-AF65-F5344CB8AC3E}">
        <p14:creationId xmlns:p14="http://schemas.microsoft.com/office/powerpoint/2010/main" val="1271767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B763D04E-D94B-4BF9-B884-0149A373008C}"/>
              </a:ext>
            </a:extLst>
          </p:cNvPr>
          <p:cNvGraphicFramePr>
            <a:graphicFrameLocks noGrp="1"/>
          </p:cNvGraphicFramePr>
          <p:nvPr>
            <p:extLst>
              <p:ext uri="{D42A27DB-BD31-4B8C-83A1-F6EECF244321}">
                <p14:modId xmlns:p14="http://schemas.microsoft.com/office/powerpoint/2010/main" val="502760335"/>
              </p:ext>
            </p:extLst>
          </p:nvPr>
        </p:nvGraphicFramePr>
        <p:xfrm>
          <a:off x="0" y="-61546"/>
          <a:ext cx="12192000" cy="6919545"/>
        </p:xfrm>
        <a:graphic>
          <a:graphicData uri="http://schemas.openxmlformats.org/drawingml/2006/table">
            <a:tbl>
              <a:tblPr firstRow="1" bandRow="1">
                <a:tableStyleId>{5C22544A-7EE6-4342-B048-85BDC9FD1C3A}</a:tableStyleId>
              </a:tblPr>
              <a:tblGrid>
                <a:gridCol w="5717900">
                  <a:extLst>
                    <a:ext uri="{9D8B030D-6E8A-4147-A177-3AD203B41FA5}">
                      <a16:colId xmlns:a16="http://schemas.microsoft.com/office/drawing/2014/main" val="1673351251"/>
                    </a:ext>
                  </a:extLst>
                </a:gridCol>
                <a:gridCol w="6474100">
                  <a:extLst>
                    <a:ext uri="{9D8B030D-6E8A-4147-A177-3AD203B41FA5}">
                      <a16:colId xmlns:a16="http://schemas.microsoft.com/office/drawing/2014/main" val="3377645906"/>
                    </a:ext>
                  </a:extLst>
                </a:gridCol>
              </a:tblGrid>
              <a:tr h="753191">
                <a:tc>
                  <a:txBody>
                    <a:bodyPr/>
                    <a:lstStyle/>
                    <a:p>
                      <a:pPr algn="ctr"/>
                      <a:r>
                        <a:rPr lang="en-US" sz="4000" dirty="0">
                          <a:latin typeface="Abadi" panose="020B0604020104020204" pitchFamily="34" charset="0"/>
                        </a:rPr>
                        <a:t>Firm Type</a:t>
                      </a:r>
                    </a:p>
                  </a:txBody>
                  <a:tcPr/>
                </a:tc>
                <a:tc>
                  <a:txBody>
                    <a:bodyPr/>
                    <a:lstStyle/>
                    <a:p>
                      <a:endParaRPr lang="en-US" dirty="0"/>
                    </a:p>
                  </a:txBody>
                  <a:tcPr/>
                </a:tc>
                <a:extLst>
                  <a:ext uri="{0D108BD9-81ED-4DB2-BD59-A6C34878D82A}">
                    <a16:rowId xmlns:a16="http://schemas.microsoft.com/office/drawing/2014/main" val="1634891502"/>
                  </a:ext>
                </a:extLst>
              </a:tr>
              <a:tr h="2390564">
                <a:tc>
                  <a:txBody>
                    <a:bodyPr/>
                    <a:lstStyle/>
                    <a:p>
                      <a:pPr algn="l"/>
                      <a:r>
                        <a:rPr lang="en-US" sz="3300" b="0" u="none" dirty="0">
                          <a:latin typeface="Abadi" panose="020B0604020104020204" pitchFamily="34" charset="0"/>
                        </a:rPr>
                        <a:t>Profit-sharing Firm </a:t>
                      </a:r>
                      <a:endParaRPr lang="en-US" sz="2000" b="0" dirty="0">
                        <a:latin typeface="Abadi" panose="020B0604020104020204" pitchFamily="34" charset="0"/>
                      </a:endParaRPr>
                    </a:p>
                    <a:p>
                      <a:pPr algn="l"/>
                      <a:endParaRPr lang="en-US" sz="2000" b="0" dirty="0">
                        <a:latin typeface="Abadi" panose="020B0604020104020204" pitchFamily="34" charset="0"/>
                      </a:endParaRPr>
                    </a:p>
                    <a:p>
                      <a:pPr algn="l"/>
                      <a:r>
                        <a:rPr lang="en-US" sz="2000" b="0" dirty="0">
                          <a:latin typeface="Abadi" panose="020B0604020104020204" pitchFamily="34" charset="0"/>
                        </a:rPr>
                        <a:t>Monitoring becomes reciprocal. No need for dedicated specialization in monitoring</a:t>
                      </a:r>
                    </a:p>
                  </a:txBody>
                  <a:tcPr marL="125730" marR="125730" marT="62865" marB="62865"/>
                </a:tc>
                <a:tc>
                  <a:txBody>
                    <a:bodyPr/>
                    <a:lstStyle/>
                    <a:p>
                      <a:r>
                        <a:rPr lang="en-US" sz="2000" dirty="0">
                          <a:latin typeface="Abadi" panose="020B0604020104020204" pitchFamily="34" charset="0"/>
                        </a:rPr>
                        <a:t>- Incentives to shirk are positively related to the optimal size of the team</a:t>
                      </a:r>
                    </a:p>
                    <a:p>
                      <a:r>
                        <a:rPr lang="en-US" sz="2000" dirty="0">
                          <a:latin typeface="Abadi" panose="020B0604020104020204" pitchFamily="34" charset="0"/>
                        </a:rPr>
                        <a:t>- Profit sharing to encourage self-policing is more appropriate for small teams</a:t>
                      </a:r>
                    </a:p>
                    <a:p>
                      <a:r>
                        <a:rPr lang="en-US" sz="2000" dirty="0">
                          <a:latin typeface="Abadi" panose="020B0604020104020204" pitchFamily="34" charset="0"/>
                        </a:rPr>
                        <a:t>- The cost of managing team inputs increases if the productivity of a team member is difficult to correlate with his/her behavior (e.g. artistic or professional work)</a:t>
                      </a:r>
                    </a:p>
                  </a:txBody>
                  <a:tcPr/>
                </a:tc>
                <a:extLst>
                  <a:ext uri="{0D108BD9-81ED-4DB2-BD59-A6C34878D82A}">
                    <a16:rowId xmlns:a16="http://schemas.microsoft.com/office/drawing/2014/main" val="198196890"/>
                  </a:ext>
                </a:extLst>
              </a:tr>
              <a:tr h="1408141">
                <a:tc>
                  <a:txBody>
                    <a:bodyPr/>
                    <a:lstStyle/>
                    <a:p>
                      <a:pPr algn="l"/>
                      <a:r>
                        <a:rPr lang="en-US" sz="3300" u="none" dirty="0">
                          <a:latin typeface="Abadi" panose="020B0604020104020204" pitchFamily="34" charset="0"/>
                        </a:rPr>
                        <a:t>Socialist Firm</a:t>
                      </a:r>
                    </a:p>
                    <a:p>
                      <a:pPr algn="l"/>
                      <a:endParaRPr lang="en-US" sz="2000" u="sng" dirty="0">
                        <a:latin typeface="Abadi" panose="020B0604020104020204" pitchFamily="34" charset="0"/>
                      </a:endParaRPr>
                    </a:p>
                    <a:p>
                      <a:pPr algn="l"/>
                      <a:r>
                        <a:rPr lang="en-US" sz="2000" b="0" u="none" dirty="0">
                          <a:latin typeface="Abadi" panose="020B0604020104020204" pitchFamily="34" charset="0"/>
                        </a:rPr>
                        <a:t>All employees are residual sharers</a:t>
                      </a:r>
                    </a:p>
                  </a:txBody>
                  <a:tcPr marL="125730" marR="125730" marT="62865" marB="62865"/>
                </a:tc>
                <a:tc>
                  <a:txBody>
                    <a:bodyPr/>
                    <a:lstStyle/>
                    <a:p>
                      <a:pPr marL="0" indent="0">
                        <a:buFontTx/>
                        <a:buNone/>
                      </a:pPr>
                      <a:r>
                        <a:rPr lang="en-US" sz="2000" dirty="0">
                          <a:latin typeface="Abadi" panose="020B0604020104020204" pitchFamily="34" charset="0"/>
                        </a:rPr>
                        <a:t>- Additional management techniques will be developed to help reduce shirking </a:t>
                      </a:r>
                    </a:p>
                    <a:p>
                      <a:pPr marL="0" indent="0">
                        <a:buFontTx/>
                        <a:buNone/>
                      </a:pPr>
                      <a:r>
                        <a:rPr lang="en-US" sz="2000" dirty="0">
                          <a:latin typeface="Abadi" panose="020B0604020104020204" pitchFamily="34" charset="0"/>
                        </a:rPr>
                        <a:t>- Employee committees may be given the right to recommend termination of the manager’s contract</a:t>
                      </a:r>
                    </a:p>
                  </a:txBody>
                  <a:tcPr/>
                </a:tc>
                <a:extLst>
                  <a:ext uri="{0D108BD9-81ED-4DB2-BD59-A6C34878D82A}">
                    <a16:rowId xmlns:a16="http://schemas.microsoft.com/office/drawing/2014/main" val="726353808"/>
                  </a:ext>
                </a:extLst>
              </a:tr>
              <a:tr h="2367649">
                <a:tc>
                  <a:txBody>
                    <a:bodyPr/>
                    <a:lstStyle/>
                    <a:p>
                      <a:pPr algn="l"/>
                      <a:r>
                        <a:rPr lang="en-US" sz="3300" b="0" u="sng" dirty="0">
                          <a:latin typeface="Abadi" panose="020B0604020104020204" pitchFamily="34" charset="0"/>
                        </a:rPr>
                        <a:t>The Corporation</a:t>
                      </a:r>
                    </a:p>
                    <a:p>
                      <a:pPr algn="l"/>
                      <a:endParaRPr lang="en-US" sz="2000" b="0" u="sng" dirty="0">
                        <a:latin typeface="Abadi" panose="020B0604020104020204" pitchFamily="34" charset="0"/>
                      </a:endParaRPr>
                    </a:p>
                    <a:p>
                      <a:pPr algn="l"/>
                      <a:r>
                        <a:rPr lang="en-US" sz="2000" b="0" u="none" dirty="0">
                          <a:latin typeface="Abadi" panose="020B0604020104020204" pitchFamily="34" charset="0"/>
                        </a:rPr>
                        <a:t>Transfers decision making authority to smaller group (Board of Directors)</a:t>
                      </a:r>
                    </a:p>
                    <a:p>
                      <a:pPr algn="l"/>
                      <a:endParaRPr lang="en-US" sz="2000" b="0" u="none" dirty="0">
                        <a:latin typeface="Abadi" panose="020B0604020104020204" pitchFamily="34" charset="0"/>
                      </a:endParaRPr>
                    </a:p>
                  </a:txBody>
                  <a:tcPr marL="125730" marR="125730" marT="62865" marB="62865"/>
                </a:tc>
                <a:tc>
                  <a:txBody>
                    <a:bodyPr/>
                    <a:lstStyle/>
                    <a:p>
                      <a:pPr marL="0" indent="0">
                        <a:buFontTx/>
                        <a:buNone/>
                      </a:pPr>
                      <a:r>
                        <a:rPr lang="en-US" sz="2000" dirty="0">
                          <a:latin typeface="Abadi" panose="020B0604020104020204" pitchFamily="34" charset="0"/>
                        </a:rPr>
                        <a:t>- Limited liability to protect stockholders from large losses</a:t>
                      </a:r>
                    </a:p>
                    <a:p>
                      <a:pPr marL="0" indent="0">
                        <a:buFontTx/>
                        <a:buNone/>
                      </a:pPr>
                      <a:r>
                        <a:rPr lang="en-US" sz="2000" dirty="0">
                          <a:latin typeface="Abadi" panose="020B0604020104020204" pitchFamily="34" charset="0"/>
                        </a:rPr>
                        <a:t>- Financial capital inputs are acquired through promise of future returns</a:t>
                      </a:r>
                    </a:p>
                    <a:p>
                      <a:pPr marL="0" indent="0">
                        <a:buFontTx/>
                        <a:buNone/>
                      </a:pPr>
                      <a:r>
                        <a:rPr lang="en-US" sz="2000" dirty="0">
                          <a:latin typeface="Abadi" panose="020B0604020104020204" pitchFamily="34" charset="0"/>
                        </a:rPr>
                        <a:t>- Involving every stock owner in every decision would increase bureaucracy and lead to more shirking </a:t>
                      </a:r>
                    </a:p>
                  </a:txBody>
                  <a:tcPr/>
                </a:tc>
                <a:extLst>
                  <a:ext uri="{0D108BD9-81ED-4DB2-BD59-A6C34878D82A}">
                    <a16:rowId xmlns:a16="http://schemas.microsoft.com/office/drawing/2014/main" val="3310399943"/>
                  </a:ext>
                </a:extLst>
              </a:tr>
            </a:tbl>
          </a:graphicData>
        </a:graphic>
      </p:graphicFrame>
    </p:spTree>
    <p:extLst>
      <p:ext uri="{BB962C8B-B14F-4D97-AF65-F5344CB8AC3E}">
        <p14:creationId xmlns:p14="http://schemas.microsoft.com/office/powerpoint/2010/main" val="188753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B763D04E-D94B-4BF9-B884-0149A373008C}"/>
              </a:ext>
            </a:extLst>
          </p:cNvPr>
          <p:cNvGraphicFramePr>
            <a:graphicFrameLocks noGrp="1"/>
          </p:cNvGraphicFramePr>
          <p:nvPr>
            <p:extLst>
              <p:ext uri="{D42A27DB-BD31-4B8C-83A1-F6EECF244321}">
                <p14:modId xmlns:p14="http://schemas.microsoft.com/office/powerpoint/2010/main" val="1727485410"/>
              </p:ext>
            </p:extLst>
          </p:nvPr>
        </p:nvGraphicFramePr>
        <p:xfrm>
          <a:off x="0" y="-1"/>
          <a:ext cx="12192000" cy="5871411"/>
        </p:xfrm>
        <a:graphic>
          <a:graphicData uri="http://schemas.openxmlformats.org/drawingml/2006/table">
            <a:tbl>
              <a:tblPr firstRow="1" bandRow="1">
                <a:tableStyleId>{5C22544A-7EE6-4342-B048-85BDC9FD1C3A}</a:tableStyleId>
              </a:tblPr>
              <a:tblGrid>
                <a:gridCol w="5903691">
                  <a:extLst>
                    <a:ext uri="{9D8B030D-6E8A-4147-A177-3AD203B41FA5}">
                      <a16:colId xmlns:a16="http://schemas.microsoft.com/office/drawing/2014/main" val="1673351251"/>
                    </a:ext>
                  </a:extLst>
                </a:gridCol>
                <a:gridCol w="6288309">
                  <a:extLst>
                    <a:ext uri="{9D8B030D-6E8A-4147-A177-3AD203B41FA5}">
                      <a16:colId xmlns:a16="http://schemas.microsoft.com/office/drawing/2014/main" val="3377645906"/>
                    </a:ext>
                  </a:extLst>
                </a:gridCol>
              </a:tblGrid>
              <a:tr h="818886">
                <a:tc>
                  <a:txBody>
                    <a:bodyPr/>
                    <a:lstStyle/>
                    <a:p>
                      <a:pPr algn="ctr"/>
                      <a:r>
                        <a:rPr lang="en-US" sz="4400" dirty="0">
                          <a:latin typeface="Abadi" panose="020B0604020104020204" pitchFamily="34" charset="0"/>
                        </a:rPr>
                        <a:t>Firm Type</a:t>
                      </a:r>
                    </a:p>
                  </a:txBody>
                  <a:tcPr/>
                </a:tc>
                <a:tc>
                  <a:txBody>
                    <a:bodyPr/>
                    <a:lstStyle/>
                    <a:p>
                      <a:endParaRPr lang="en-US" dirty="0"/>
                    </a:p>
                  </a:txBody>
                  <a:tcPr/>
                </a:tc>
                <a:extLst>
                  <a:ext uri="{0D108BD9-81ED-4DB2-BD59-A6C34878D82A}">
                    <a16:rowId xmlns:a16="http://schemas.microsoft.com/office/drawing/2014/main" val="1634891502"/>
                  </a:ext>
                </a:extLst>
              </a:tr>
              <a:tr h="1985798">
                <a:tc>
                  <a:txBody>
                    <a:bodyPr/>
                    <a:lstStyle/>
                    <a:p>
                      <a:pPr algn="l"/>
                      <a:r>
                        <a:rPr lang="en-US" sz="3300" b="0" u="none" dirty="0">
                          <a:latin typeface="Abadi" panose="020B0604020104020204" pitchFamily="34" charset="0"/>
                        </a:rPr>
                        <a:t>Mutual and Non-profit Firms</a:t>
                      </a:r>
                    </a:p>
                    <a:p>
                      <a:pPr algn="l"/>
                      <a:endParaRPr lang="en-US" sz="2000" b="0" dirty="0">
                        <a:latin typeface="Abadi" panose="020B0604020104020204" pitchFamily="34" charset="0"/>
                      </a:endParaRPr>
                    </a:p>
                    <a:p>
                      <a:pPr algn="l"/>
                      <a:r>
                        <a:rPr lang="en-US" sz="2000" b="0" dirty="0">
                          <a:latin typeface="Abadi" panose="020B0604020104020204" pitchFamily="34" charset="0"/>
                        </a:rPr>
                        <a:t>Ex. Colleges, churches, country clubs, mutual savings banks, mutual insurance companies, “coops”</a:t>
                      </a:r>
                    </a:p>
                  </a:txBody>
                  <a:tcPr marL="125730" marR="125730" marT="62865" marB="62865"/>
                </a:tc>
                <a:tc>
                  <a:txBody>
                    <a:bodyPr/>
                    <a:lstStyle/>
                    <a:p>
                      <a:r>
                        <a:rPr lang="en-US" sz="2000" dirty="0">
                          <a:latin typeface="Abadi" panose="020B0604020104020204" pitchFamily="34" charset="0"/>
                        </a:rPr>
                        <a:t>- The future consequences of improved management are not capitalized into present wealth of stockholders</a:t>
                      </a:r>
                    </a:p>
                    <a:p>
                      <a:r>
                        <a:rPr lang="en-US" sz="2000" dirty="0">
                          <a:latin typeface="Abadi" panose="020B0604020104020204" pitchFamily="34" charset="0"/>
                        </a:rPr>
                        <a:t>- Greater shirking levels</a:t>
                      </a:r>
                    </a:p>
                  </a:txBody>
                  <a:tcPr/>
                </a:tc>
                <a:extLst>
                  <a:ext uri="{0D108BD9-81ED-4DB2-BD59-A6C34878D82A}">
                    <a16:rowId xmlns:a16="http://schemas.microsoft.com/office/drawing/2014/main" val="198196890"/>
                  </a:ext>
                </a:extLst>
              </a:tr>
              <a:tr h="1736037">
                <a:tc>
                  <a:txBody>
                    <a:bodyPr/>
                    <a:lstStyle/>
                    <a:p>
                      <a:pPr algn="l"/>
                      <a:r>
                        <a:rPr lang="en-US" sz="3300" u="none" dirty="0">
                          <a:latin typeface="Abadi" panose="020B0604020104020204" pitchFamily="34" charset="0"/>
                        </a:rPr>
                        <a:t>Partnerships</a:t>
                      </a:r>
                    </a:p>
                    <a:p>
                      <a:pPr algn="l"/>
                      <a:endParaRPr lang="en-US" sz="2000" u="sng" dirty="0">
                        <a:latin typeface="Abadi" panose="020B0604020104020204" pitchFamily="34" charset="0"/>
                      </a:endParaRPr>
                    </a:p>
                    <a:p>
                      <a:pPr algn="l"/>
                      <a:r>
                        <a:rPr lang="en-US" sz="2000" b="0" u="none" dirty="0">
                          <a:latin typeface="Abadi" panose="020B0604020104020204" pitchFamily="34" charset="0"/>
                        </a:rPr>
                        <a:t>Self-monitoring, m</a:t>
                      </a:r>
                      <a:r>
                        <a:rPr lang="en-US" sz="2000" dirty="0">
                          <a:latin typeface="Abadi" panose="020B0604020104020204" pitchFamily="34" charset="0"/>
                        </a:rPr>
                        <a:t>ore likely for team production in artistic or professional skills</a:t>
                      </a:r>
                      <a:endParaRPr lang="en-US" sz="2000" b="0" u="none" dirty="0">
                        <a:latin typeface="Abadi" panose="020B0604020104020204" pitchFamily="34" charset="0"/>
                      </a:endParaRPr>
                    </a:p>
                  </a:txBody>
                  <a:tcPr marL="125730" marR="125730" marT="62865" marB="62865"/>
                </a:tc>
                <a:tc>
                  <a:txBody>
                    <a:bodyPr/>
                    <a:lstStyle/>
                    <a:p>
                      <a:pPr marL="0" indent="0">
                        <a:buFontTx/>
                        <a:buNone/>
                      </a:pPr>
                      <a:r>
                        <a:rPr lang="en-US" sz="2000" dirty="0">
                          <a:latin typeface="Abadi" panose="020B0604020104020204" pitchFamily="34" charset="0"/>
                        </a:rPr>
                        <a:t>- Ideally, less shirking because of preexisting longstanding relationships between partners who know each other’s work characteristics </a:t>
                      </a:r>
                    </a:p>
                    <a:p>
                      <a:pPr marL="0" indent="0">
                        <a:buFontTx/>
                        <a:buNone/>
                      </a:pPr>
                      <a:r>
                        <a:rPr lang="en-US" sz="2000" dirty="0">
                          <a:latin typeface="Abadi" panose="020B0604020104020204" pitchFamily="34" charset="0"/>
                        </a:rPr>
                        <a:t>- Small in size to prevent excessive dilution of efforts through shirking</a:t>
                      </a:r>
                    </a:p>
                  </a:txBody>
                  <a:tcPr/>
                </a:tc>
                <a:extLst>
                  <a:ext uri="{0D108BD9-81ED-4DB2-BD59-A6C34878D82A}">
                    <a16:rowId xmlns:a16="http://schemas.microsoft.com/office/drawing/2014/main" val="726353808"/>
                  </a:ext>
                </a:extLst>
              </a:tr>
              <a:tr h="1330690">
                <a:tc>
                  <a:txBody>
                    <a:bodyPr/>
                    <a:lstStyle/>
                    <a:p>
                      <a:pPr algn="l"/>
                      <a:r>
                        <a:rPr lang="en-US" sz="3300" b="0" u="none" dirty="0">
                          <a:latin typeface="Abadi" panose="020B0604020104020204" pitchFamily="34" charset="0"/>
                        </a:rPr>
                        <a:t>Employee Unions</a:t>
                      </a:r>
                    </a:p>
                    <a:p>
                      <a:pPr algn="l"/>
                      <a:endParaRPr lang="en-US" sz="2000" b="0" u="sng" dirty="0">
                        <a:latin typeface="Abadi" panose="020B0604020104020204" pitchFamily="34" charset="0"/>
                      </a:endParaRPr>
                    </a:p>
                    <a:p>
                      <a:pPr algn="l"/>
                      <a:r>
                        <a:rPr lang="en-US" sz="2000" b="0" u="none" dirty="0">
                          <a:latin typeface="Abadi" panose="020B0604020104020204" pitchFamily="34" charset="0"/>
                        </a:rPr>
                        <a:t>A specialist monitor of employers</a:t>
                      </a:r>
                    </a:p>
                  </a:txBody>
                  <a:tcPr marL="125730" marR="125730" marT="62865" marB="62865"/>
                </a:tc>
                <a:tc>
                  <a:txBody>
                    <a:bodyPr/>
                    <a:lstStyle/>
                    <a:p>
                      <a:pPr marL="0" indent="0">
                        <a:buFontTx/>
                        <a:buNone/>
                      </a:pPr>
                      <a:r>
                        <a:rPr lang="en-US" sz="2000" dirty="0">
                          <a:latin typeface="Abadi" panose="020B0604020104020204" pitchFamily="34" charset="0"/>
                        </a:rPr>
                        <a:t>- For forms of employer performance (payment) that are less easy to meter and more subject to employer shirking</a:t>
                      </a:r>
                      <a:endParaRPr lang="en-US" sz="2000" dirty="0"/>
                    </a:p>
                  </a:txBody>
                  <a:tcPr/>
                </a:tc>
                <a:extLst>
                  <a:ext uri="{0D108BD9-81ED-4DB2-BD59-A6C34878D82A}">
                    <a16:rowId xmlns:a16="http://schemas.microsoft.com/office/drawing/2014/main" val="3310399943"/>
                  </a:ext>
                </a:extLst>
              </a:tr>
            </a:tbl>
          </a:graphicData>
        </a:graphic>
      </p:graphicFrame>
      <p:sp>
        <p:nvSpPr>
          <p:cNvPr id="2" name="TextBox 1">
            <a:extLst>
              <a:ext uri="{FF2B5EF4-FFF2-40B4-BE49-F238E27FC236}">
                <a16:creationId xmlns:a16="http://schemas.microsoft.com/office/drawing/2014/main" id="{B73D7855-6058-407A-A2F2-AB24A51DBF3A}"/>
              </a:ext>
            </a:extLst>
          </p:cNvPr>
          <p:cNvSpPr txBox="1"/>
          <p:nvPr/>
        </p:nvSpPr>
        <p:spPr>
          <a:xfrm>
            <a:off x="721895" y="5871411"/>
            <a:ext cx="10908560" cy="830997"/>
          </a:xfrm>
          <a:prstGeom prst="rect">
            <a:avLst/>
          </a:prstGeom>
          <a:noFill/>
        </p:spPr>
        <p:txBody>
          <a:bodyPr wrap="square" rtlCol="0">
            <a:spAutoFit/>
          </a:bodyPr>
          <a:lstStyle/>
          <a:p>
            <a:r>
              <a:rPr lang="en-US" sz="2400" dirty="0">
                <a:latin typeface="Abadi" panose="020B0604020104020204" pitchFamily="34" charset="0"/>
              </a:rPr>
              <a:t>Corporations and business firms, and organizations in general, should try to instill team spirit and loyalty</a:t>
            </a:r>
            <a:r>
              <a:rPr lang="en-US" sz="2400" dirty="0">
                <a:latin typeface="Abadi" panose="020B0604020104020204" pitchFamily="34" charset="0"/>
                <a:sym typeface="Wingdings" panose="05000000000000000000" pitchFamily="2" charset="2"/>
              </a:rPr>
              <a:t> to reduce shirking.</a:t>
            </a:r>
            <a:endParaRPr lang="en-US" sz="2400" dirty="0">
              <a:latin typeface="Abadi" panose="020B0604020104020204" pitchFamily="34" charset="0"/>
            </a:endParaRPr>
          </a:p>
        </p:txBody>
      </p:sp>
    </p:spTree>
    <p:extLst>
      <p:ext uri="{BB962C8B-B14F-4D97-AF65-F5344CB8AC3E}">
        <p14:creationId xmlns:p14="http://schemas.microsoft.com/office/powerpoint/2010/main" val="3037374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2424</Words>
  <Application>Microsoft Office PowerPoint</Application>
  <PresentationFormat>Widescreen</PresentationFormat>
  <Paragraphs>187</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Abadi</vt:lpstr>
      <vt:lpstr>Arial</vt:lpstr>
      <vt:lpstr>Calibri</vt:lpstr>
      <vt:lpstr>Calibri Light</vt:lpstr>
      <vt:lpstr>Wingdings</vt:lpstr>
      <vt:lpstr>Office Theme</vt:lpstr>
      <vt:lpstr>Production, Information Costs, and Economic Organization</vt:lpstr>
      <vt:lpstr>Main Argument</vt:lpstr>
      <vt:lpstr>Two important issues </vt:lpstr>
      <vt:lpstr>The Metering Problem</vt:lpstr>
      <vt:lpstr>How can team production be organized to reduce shirking and the costs of detecting performance? </vt:lpstr>
      <vt:lpstr>Necessary conditions for the existence                                of the classical firm </vt:lpstr>
      <vt:lpstr>Types of Firms</vt:lpstr>
      <vt:lpstr>PowerPoint Presentation</vt:lpstr>
      <vt:lpstr>PowerPoint Presentation</vt:lpstr>
      <vt:lpstr>Inputs Owned by the Firm </vt:lpstr>
      <vt:lpstr>Firms as specialized market institutions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 Information Costs, and Economic Organization</dc:title>
  <dc:creator>Daniela Pedraza</dc:creator>
  <cp:lastModifiedBy>Joe Mahoney</cp:lastModifiedBy>
  <cp:revision>41</cp:revision>
  <dcterms:created xsi:type="dcterms:W3CDTF">2019-09-15T01:08:07Z</dcterms:created>
  <dcterms:modified xsi:type="dcterms:W3CDTF">2024-02-07T01:41:47Z</dcterms:modified>
</cp:coreProperties>
</file>